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371" r:id="rId3"/>
    <p:sldId id="374" r:id="rId4"/>
    <p:sldId id="419" r:id="rId5"/>
    <p:sldId id="420" r:id="rId6"/>
    <p:sldId id="422" r:id="rId7"/>
    <p:sldId id="375" r:id="rId8"/>
    <p:sldId id="423" r:id="rId9"/>
    <p:sldId id="424" r:id="rId10"/>
    <p:sldId id="425" r:id="rId11"/>
    <p:sldId id="426" r:id="rId12"/>
    <p:sldId id="383" r:id="rId13"/>
    <p:sldId id="427" r:id="rId14"/>
    <p:sldId id="428" r:id="rId15"/>
    <p:sldId id="430" r:id="rId16"/>
    <p:sldId id="429" r:id="rId17"/>
    <p:sldId id="431" r:id="rId18"/>
    <p:sldId id="432" r:id="rId19"/>
    <p:sldId id="393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04" r:id="rId33"/>
    <p:sldId id="446" r:id="rId34"/>
    <p:sldId id="433" r:id="rId35"/>
    <p:sldId id="447" r:id="rId36"/>
    <p:sldId id="408" r:id="rId37"/>
    <p:sldId id="451" r:id="rId38"/>
    <p:sldId id="455" r:id="rId39"/>
    <p:sldId id="456" r:id="rId40"/>
    <p:sldId id="457" r:id="rId41"/>
    <p:sldId id="458" r:id="rId42"/>
    <p:sldId id="414" r:id="rId43"/>
    <p:sldId id="459" r:id="rId44"/>
    <p:sldId id="460" r:id="rId45"/>
    <p:sldId id="417" r:id="rId46"/>
    <p:sldId id="418" r:id="rId47"/>
    <p:sldId id="448" r:id="rId48"/>
    <p:sldId id="449" r:id="rId49"/>
    <p:sldId id="450" r:id="rId50"/>
    <p:sldId id="469" r:id="rId51"/>
    <p:sldId id="470" r:id="rId52"/>
    <p:sldId id="485" r:id="rId53"/>
    <p:sldId id="477" r:id="rId54"/>
    <p:sldId id="478" r:id="rId55"/>
    <p:sldId id="474" r:id="rId56"/>
    <p:sldId id="479" r:id="rId57"/>
    <p:sldId id="476" r:id="rId58"/>
    <p:sldId id="480" r:id="rId59"/>
    <p:sldId id="481" r:id="rId60"/>
    <p:sldId id="489" r:id="rId61"/>
    <p:sldId id="367" r:id="rId62"/>
    <p:sldId id="363" r:id="rId63"/>
    <p:sldId id="362" r:id="rId64"/>
    <p:sldId id="368" r:id="rId65"/>
    <p:sldId id="499" r:id="rId66"/>
    <p:sldId id="466" r:id="rId67"/>
    <p:sldId id="467" r:id="rId68"/>
    <p:sldId id="482" r:id="rId69"/>
    <p:sldId id="483" r:id="rId70"/>
    <p:sldId id="488" r:id="rId71"/>
    <p:sldId id="484" r:id="rId72"/>
    <p:sldId id="501" r:id="rId73"/>
    <p:sldId id="504" r:id="rId74"/>
    <p:sldId id="505" r:id="rId75"/>
    <p:sldId id="498" r:id="rId76"/>
    <p:sldId id="500" r:id="rId77"/>
    <p:sldId id="487" r:id="rId78"/>
    <p:sldId id="507" r:id="rId79"/>
    <p:sldId id="506" r:id="rId80"/>
    <p:sldId id="490" r:id="rId81"/>
    <p:sldId id="491" r:id="rId82"/>
    <p:sldId id="492" r:id="rId83"/>
    <p:sldId id="346" r:id="rId84"/>
    <p:sldId id="508" r:id="rId85"/>
    <p:sldId id="509" r:id="rId86"/>
    <p:sldId id="510" r:id="rId87"/>
    <p:sldId id="511" r:id="rId88"/>
    <p:sldId id="512" r:id="rId89"/>
    <p:sldId id="513" r:id="rId90"/>
    <p:sldId id="514" r:id="rId91"/>
    <p:sldId id="515" r:id="rId92"/>
    <p:sldId id="517" r:id="rId93"/>
    <p:sldId id="516" r:id="rId94"/>
    <p:sldId id="518" r:id="rId95"/>
    <p:sldId id="519" r:id="rId96"/>
    <p:sldId id="520" r:id="rId97"/>
    <p:sldId id="521" r:id="rId98"/>
    <p:sldId id="522" r:id="rId99"/>
    <p:sldId id="527" r:id="rId100"/>
    <p:sldId id="528" r:id="rId101"/>
    <p:sldId id="529" r:id="rId102"/>
    <p:sldId id="523" r:id="rId103"/>
    <p:sldId id="525" r:id="rId104"/>
    <p:sldId id="524" r:id="rId105"/>
    <p:sldId id="526" r:id="rId106"/>
    <p:sldId id="342" r:id="rId107"/>
    <p:sldId id="495" r:id="rId108"/>
    <p:sldId id="496" r:id="rId109"/>
    <p:sldId id="535" r:id="rId110"/>
    <p:sldId id="536" r:id="rId111"/>
    <p:sldId id="537" r:id="rId112"/>
    <p:sldId id="538" r:id="rId113"/>
    <p:sldId id="539" r:id="rId114"/>
    <p:sldId id="540" r:id="rId115"/>
    <p:sldId id="494" r:id="rId116"/>
    <p:sldId id="530" r:id="rId117"/>
    <p:sldId id="531" r:id="rId118"/>
    <p:sldId id="532" r:id="rId119"/>
    <p:sldId id="533" r:id="rId120"/>
    <p:sldId id="534" r:id="rId121"/>
    <p:sldId id="369" r:id="rId122"/>
    <p:sldId id="541" r:id="rId123"/>
    <p:sldId id="543" r:id="rId124"/>
    <p:sldId id="544" r:id="rId125"/>
    <p:sldId id="545" r:id="rId126"/>
    <p:sldId id="319" r:id="rId1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A21CAF89-9000-456D-A2B7-704BC0941630}" type="datetimeFigureOut">
              <a:rPr lang="ko-KR" altLang="en-US" smtClean="0"/>
              <a:pPr/>
              <a:t>2017-10-19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58B06E1B-9C59-4D7E-A3C5-6DDCF616BBB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31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도현" panose="020B0600000101010101" pitchFamily="50" charset="-127"/>
        <a:ea typeface="배달의민족 도현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6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507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74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219" b="1">
                <a:solidFill>
                  <a:srgbClr val="060409"/>
                </a:solidFill>
              </a:rPr>
              <a:t>제목 텍스트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625056" indent="-312528">
              <a:buSzPct val="75000"/>
              <a:buChar char="•"/>
            </a:lvl2pPr>
            <a:lvl3pPr marL="937584" indent="-312528">
              <a:buSzPct val="75000"/>
              <a:buChar char="•"/>
            </a:lvl3pPr>
            <a:lvl4pPr marL="1250112" indent="-312528">
              <a:buSzPct val="75000"/>
              <a:buChar char="•"/>
            </a:lvl4pPr>
            <a:lvl5pPr marL="1562640" indent="-312528">
              <a:buSzPct val="75000"/>
              <a:buChar char="•"/>
            </a:lvl5pPr>
          </a:lstStyle>
          <a:p>
            <a:pPr lvl="0">
              <a:defRPr sz="1800"/>
            </a:pPr>
            <a:r>
              <a:rPr sz="2531"/>
              <a:t>본문 첫 번째 줄</a:t>
            </a:r>
          </a:p>
          <a:p>
            <a:pPr lvl="1">
              <a:defRPr sz="1800"/>
            </a:pPr>
            <a:r>
              <a:rPr sz="2531"/>
              <a:t>본문 두 번째 줄</a:t>
            </a:r>
          </a:p>
          <a:p>
            <a:pPr lvl="2">
              <a:defRPr sz="1800"/>
            </a:pPr>
            <a:r>
              <a:rPr sz="2531"/>
              <a:t>본문 세 번째 줄</a:t>
            </a:r>
          </a:p>
          <a:p>
            <a:pPr lvl="3">
              <a:defRPr sz="1800"/>
            </a:pPr>
            <a:r>
              <a:rPr sz="2531"/>
              <a:t>본문 네 번째 줄</a:t>
            </a:r>
          </a:p>
          <a:p>
            <a:pPr lvl="4">
              <a:defRPr sz="1800"/>
            </a:pPr>
            <a:r>
              <a:rPr sz="2531"/>
              <a:t>본문 다섯 번째 줄</a:t>
            </a:r>
          </a:p>
        </p:txBody>
      </p:sp>
    </p:spTree>
    <p:extLst>
      <p:ext uri="{BB962C8B-B14F-4D97-AF65-F5344CB8AC3E}">
        <p14:creationId xmlns:p14="http://schemas.microsoft.com/office/powerpoint/2010/main" val="228247248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92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47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647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41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50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00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142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CE2A0-6CC5-4A7D-9270-7B61D4E7CD01}" type="datetimeFigureOut">
              <a:rPr lang="ko-KR" altLang="en-US" smtClean="0"/>
              <a:t>2017-10-19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71816-73F9-4D0F-928E-813E86D63C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7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B10CE2A0-6CC5-4A7D-9270-7B61D4E7CD01}" type="datetimeFigureOut">
              <a:rPr lang="ko-KR" altLang="en-US" smtClean="0"/>
              <a:pPr/>
              <a:t>2017-10-19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fld id="{0C971816-73F9-4D0F-928E-813E86D63C3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943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배달의민족 도현" panose="020B0600000101010101" pitchFamily="50" charset="-127"/>
          <a:ea typeface="배달의민족 도현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lexPoon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lexPoon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478627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b="1" dirty="0">
                <a:solidFill>
                  <a:schemeClr val="accent4"/>
                </a:solidFill>
              </a:rPr>
            </a:b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</a:rPr>
              <a:t>Lecture 4</a:t>
            </a:r>
            <a:br>
              <a:rPr lang="en-US" altLang="ko-KR" b="1" dirty="0">
                <a:solidFill>
                  <a:schemeClr val="accent4"/>
                </a:solidFill>
              </a:rPr>
            </a:br>
            <a:r>
              <a:rPr lang="en-US" altLang="ko-KR" b="1" dirty="0">
                <a:solidFill>
                  <a:schemeClr val="accent4"/>
                </a:solidFill>
              </a:rPr>
              <a:t>Machine</a:t>
            </a:r>
            <a:r>
              <a:rPr lang="ko-KR" altLang="en-US" b="1" dirty="0">
                <a:solidFill>
                  <a:schemeClr val="accent4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Learning</a:t>
            </a:r>
            <a:r>
              <a:rPr lang="ko-KR" altLang="en-US" b="1" dirty="0">
                <a:solidFill>
                  <a:schemeClr val="accent4"/>
                </a:solidFill>
              </a:rPr>
              <a:t> </a:t>
            </a:r>
            <a:r>
              <a:rPr lang="en-US" altLang="ko-KR" b="1" dirty="0">
                <a:solidFill>
                  <a:schemeClr val="accent4"/>
                </a:solidFill>
              </a:rPr>
              <a:t>Basic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58302"/>
            <a:ext cx="9144000" cy="1655762"/>
          </a:xfrm>
        </p:spPr>
        <p:txBody>
          <a:bodyPr/>
          <a:lstStyle/>
          <a:p>
            <a:r>
              <a:rPr lang="en-US" altLang="ko-KR" b="1" dirty="0" err="1"/>
              <a:t>Jaeyun</a:t>
            </a:r>
            <a:r>
              <a:rPr lang="en-US" altLang="ko-KR" b="1" dirty="0"/>
              <a:t> Kang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6558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671" y="1854017"/>
            <a:ext cx="6689943" cy="119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8154" y="3215164"/>
            <a:ext cx="5184975" cy="18517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99">
            <a:extLst>
              <a:ext uri="{FF2B5EF4-FFF2-40B4-BE49-F238E27FC236}">
                <a16:creationId xmlns:a16="http://schemas.microsoft.com/office/drawing/2014/main" id="{7C51A69C-DD9A-4C75-8A5F-6BC00EA54E1A}"/>
              </a:ext>
            </a:extLst>
          </p:cNvPr>
          <p:cNvSpPr/>
          <p:nvPr/>
        </p:nvSpPr>
        <p:spPr>
          <a:xfrm>
            <a:off x="2621503" y="5424851"/>
            <a:ext cx="6338275" cy="595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endParaRPr sz="1700" dirty="0">
              <a:latin typeface="배달의민족 도현" panose="020B0600000101010101" pitchFamily="50" charset="-127"/>
            </a:endParaRPr>
          </a:p>
          <a:p>
            <a:pPr lvl="0">
              <a:defRPr sz="1800"/>
            </a:pPr>
            <a:r>
              <a:rPr sz="1700" dirty="0">
                <a:latin typeface="배달의민족 도현" panose="020B0600000101010101" pitchFamily="50" charset="-127"/>
              </a:rPr>
              <a:t>Rule-Based </a:t>
            </a:r>
            <a:r>
              <a:rPr sz="1700" dirty="0" err="1">
                <a:latin typeface="배달의민족 도현" panose="020B0600000101010101" pitchFamily="50" charset="-127"/>
              </a:rPr>
              <a:t>AI의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한계</a:t>
            </a:r>
            <a:r>
              <a:rPr sz="1700" dirty="0">
                <a:latin typeface="배달의민족 도현" panose="020B0600000101010101" pitchFamily="50" charset="-127"/>
              </a:rPr>
              <a:t>: </a:t>
            </a:r>
            <a:r>
              <a:rPr sz="1700" dirty="0" err="1">
                <a:latin typeface="배달의민족 도현" panose="020B0600000101010101" pitchFamily="50" charset="-127"/>
              </a:rPr>
              <a:t>모든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규칙을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우리가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직접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정해줄</a:t>
            </a:r>
            <a:r>
              <a:rPr sz="1700" dirty="0">
                <a:latin typeface="배달의민족 도현" panose="020B0600000101010101" pitchFamily="50" charset="-127"/>
              </a:rPr>
              <a:t> 수 </a:t>
            </a:r>
            <a:r>
              <a:rPr sz="1700" dirty="0" err="1">
                <a:latin typeface="배달의민족 도현" panose="020B0600000101010101" pitchFamily="50" charset="-127"/>
              </a:rPr>
              <a:t>없다</a:t>
            </a:r>
            <a:r>
              <a:rPr sz="1700" dirty="0">
                <a:latin typeface="배달의민족 도현" panose="020B0600000101010101" pitchFamily="50" charset="-127"/>
              </a:rPr>
              <a:t>!</a:t>
            </a:r>
          </a:p>
        </p:txBody>
      </p:sp>
      <p:sp>
        <p:nvSpPr>
          <p:cNvPr id="7" name="Shape 87">
            <a:extLst>
              <a:ext uri="{FF2B5EF4-FFF2-40B4-BE49-F238E27FC236}">
                <a16:creationId xmlns:a16="http://schemas.microsoft.com/office/drawing/2014/main" id="{A65C8F84-2A71-4FE7-A884-DD27633CD70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과거의</a:t>
            </a:r>
            <a:r>
              <a:rPr sz="4000" b="1" dirty="0">
                <a:solidFill>
                  <a:srgbClr val="060409"/>
                </a:solidFill>
              </a:rPr>
              <a:t> AI: Rule-Based AI</a:t>
            </a:r>
          </a:p>
        </p:txBody>
      </p:sp>
    </p:spTree>
    <p:extLst>
      <p:ext uri="{BB962C8B-B14F-4D97-AF65-F5344CB8AC3E}">
        <p14:creationId xmlns:p14="http://schemas.microsoft.com/office/powerpoint/2010/main" val="151907232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2052" name="Picture 4" descr="gradient descent에 대한 이미지 검색결과">
            <a:extLst>
              <a:ext uri="{FF2B5EF4-FFF2-40B4-BE49-F238E27FC236}">
                <a16:creationId xmlns:a16="http://schemas.microsoft.com/office/drawing/2014/main" id="{4E9DC841-9E94-45F9-8AF1-8FF375A3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96501"/>
            <a:ext cx="7795846" cy="42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/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8725A-DE84-4FD5-8367-CB4BAB10D77E}"/>
                  </a:ext>
                </a:extLst>
              </p:cNvPr>
              <p:cNvSpPr txBox="1"/>
              <p:nvPr/>
            </p:nvSpPr>
            <p:spPr>
              <a:xfrm>
                <a:off x="7191067" y="3348469"/>
                <a:ext cx="4461670" cy="597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8725A-DE84-4FD5-8367-CB4BAB10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67" y="3348469"/>
                <a:ext cx="4461670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296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2052" name="Picture 4" descr="gradient descent에 대한 이미지 검색결과">
            <a:extLst>
              <a:ext uri="{FF2B5EF4-FFF2-40B4-BE49-F238E27FC236}">
                <a16:creationId xmlns:a16="http://schemas.microsoft.com/office/drawing/2014/main" id="{4E9DC841-9E94-45F9-8AF1-8FF375A3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96501"/>
            <a:ext cx="7795846" cy="42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/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8725A-DE84-4FD5-8367-CB4BAB10D77E}"/>
                  </a:ext>
                </a:extLst>
              </p:cNvPr>
              <p:cNvSpPr txBox="1"/>
              <p:nvPr/>
            </p:nvSpPr>
            <p:spPr>
              <a:xfrm>
                <a:off x="7191067" y="3348469"/>
                <a:ext cx="4461670" cy="5972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sz="2000" b="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</m:d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88725A-DE84-4FD5-8367-CB4BAB10D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067" y="3348469"/>
                <a:ext cx="4461670" cy="597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1683D03-7053-463B-82E6-F60BA09EF51F}"/>
              </a:ext>
            </a:extLst>
          </p:cNvPr>
          <p:cNvSpPr/>
          <p:nvPr/>
        </p:nvSpPr>
        <p:spPr>
          <a:xfrm>
            <a:off x="9519139" y="3611939"/>
            <a:ext cx="298938" cy="198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7506E-DCB4-49DC-845B-3108E911E518}"/>
              </a:ext>
            </a:extLst>
          </p:cNvPr>
          <p:cNvSpPr txBox="1"/>
          <p:nvPr/>
        </p:nvSpPr>
        <p:spPr>
          <a:xfrm>
            <a:off x="8862646" y="406689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learning rate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7356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3074" name="Picture 2" descr="gradient descent에 대한 이미지 검색결과">
            <a:extLst>
              <a:ext uri="{FF2B5EF4-FFF2-40B4-BE49-F238E27FC236}">
                <a16:creationId xmlns:a16="http://schemas.microsoft.com/office/drawing/2014/main" id="{6C2F698D-E3DD-4312-99F8-5881E1CDA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7" r="49106"/>
          <a:stretch/>
        </p:blipFill>
        <p:spPr bwMode="auto">
          <a:xfrm>
            <a:off x="1461317" y="2352024"/>
            <a:ext cx="3710582" cy="34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94D93B-6BA2-4508-A9F1-4FEF5F9A9B28}"/>
              </a:ext>
            </a:extLst>
          </p:cNvPr>
          <p:cNvSpPr txBox="1"/>
          <p:nvPr/>
        </p:nvSpPr>
        <p:spPr>
          <a:xfrm>
            <a:off x="2247244" y="1909815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big learning rate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E6715-9A58-45F2-ADC3-C047EBF2CE63}"/>
              </a:ext>
            </a:extLst>
          </p:cNvPr>
          <p:cNvSpPr txBox="1"/>
          <p:nvPr/>
        </p:nvSpPr>
        <p:spPr>
          <a:xfrm>
            <a:off x="7384382" y="1816036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small learning rate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3495BA-68E0-4992-8171-6A9D1DDC6E80}"/>
              </a:ext>
            </a:extLst>
          </p:cNvPr>
          <p:cNvSpPr txBox="1"/>
          <p:nvPr/>
        </p:nvSpPr>
        <p:spPr>
          <a:xfrm>
            <a:off x="2457238" y="588611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overshooting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F1947-56C2-438D-A198-96A178AFF6B4}"/>
              </a:ext>
            </a:extLst>
          </p:cNvPr>
          <p:cNvSpPr txBox="1"/>
          <p:nvPr/>
        </p:nvSpPr>
        <p:spPr>
          <a:xfrm>
            <a:off x="7493387" y="5938584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too slow learning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gradient descent에 대한 이미지 검색결과">
            <a:extLst>
              <a:ext uri="{FF2B5EF4-FFF2-40B4-BE49-F238E27FC236}">
                <a16:creationId xmlns:a16="http://schemas.microsoft.com/office/drawing/2014/main" id="{DEAC4607-702D-47BB-9AB1-0376C4E7A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7"/>
          <a:stretch/>
        </p:blipFill>
        <p:spPr bwMode="auto">
          <a:xfrm>
            <a:off x="6780141" y="2352024"/>
            <a:ext cx="3645371" cy="34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998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11" name="Picture 4" descr="gradient descent에 대한 이미지 검색결과">
            <a:extLst>
              <a:ext uri="{FF2B5EF4-FFF2-40B4-BE49-F238E27FC236}">
                <a16:creationId xmlns:a16="http://schemas.microsoft.com/office/drawing/2014/main" id="{8A3299AB-B20F-4B80-9475-99577188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446" y="2266131"/>
            <a:ext cx="6746631" cy="365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A1B5CC-4C75-4385-A079-73558B73AE78}"/>
              </a:ext>
            </a:extLst>
          </p:cNvPr>
          <p:cNvSpPr txBox="1"/>
          <p:nvPr/>
        </p:nvSpPr>
        <p:spPr>
          <a:xfrm>
            <a:off x="8757139" y="3212123"/>
            <a:ext cx="24769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 is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not scalar!</a:t>
            </a: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if w is 1x2 matrix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have to change 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weights</a:t>
            </a:r>
          </a:p>
        </p:txBody>
      </p:sp>
    </p:spTree>
    <p:extLst>
      <p:ext uri="{BB962C8B-B14F-4D97-AF65-F5344CB8AC3E}">
        <p14:creationId xmlns:p14="http://schemas.microsoft.com/office/powerpoint/2010/main" val="315002605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4098" name="Picture 2" descr="관련 이미지">
            <a:extLst>
              <a:ext uri="{FF2B5EF4-FFF2-40B4-BE49-F238E27FC236}">
                <a16:creationId xmlns:a16="http://schemas.microsoft.com/office/drawing/2014/main" id="{88D3A723-5389-42D5-A270-EA995EDF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723" y="1992922"/>
            <a:ext cx="5214554" cy="403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502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4098" name="Picture 2" descr="관련 이미지">
            <a:extLst>
              <a:ext uri="{FF2B5EF4-FFF2-40B4-BE49-F238E27FC236}">
                <a16:creationId xmlns:a16="http://schemas.microsoft.com/office/drawing/2014/main" id="{88D3A723-5389-42D5-A270-EA995EDF7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923" y="1946030"/>
            <a:ext cx="5214554" cy="403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930D9-636C-4A09-89AC-43A43B698659}"/>
              </a:ext>
            </a:extLst>
          </p:cNvPr>
          <p:cNvSpPr txBox="1"/>
          <p:nvPr/>
        </p:nvSpPr>
        <p:spPr>
          <a:xfrm>
            <a:off x="7872955" y="3212123"/>
            <a:ext cx="35654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if w is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6x7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matrix?</a:t>
            </a: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cannot draw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</a:t>
            </a: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just for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visualization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,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Wingdings" panose="05000000000000000000" pitchFamily="2" charset="2"/>
              </a:rPr>
              <a:t>we assume w has 2 or 1 dim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6488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Installation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F9EEA7-932C-471F-828E-34D3F944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779" y="1970210"/>
            <a:ext cx="6696442" cy="39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71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Installation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3F116D-3A91-4735-89BA-D3E68996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354" y="2464777"/>
            <a:ext cx="7745291" cy="38844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E095EF-EDAC-4414-A2F7-3A590101424D}"/>
              </a:ext>
            </a:extLst>
          </p:cNvPr>
          <p:cNvSpPr/>
          <p:nvPr/>
        </p:nvSpPr>
        <p:spPr>
          <a:xfrm>
            <a:off x="4271621" y="1839205"/>
            <a:ext cx="36487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pip install 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tensorflow</a:t>
            </a: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6726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Installation</a:t>
            </a:r>
            <a:endParaRPr lang="ko-KR" altLang="en-US" sz="4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E095EF-EDAC-4414-A2F7-3A590101424D}"/>
              </a:ext>
            </a:extLst>
          </p:cNvPr>
          <p:cNvSpPr/>
          <p:nvPr/>
        </p:nvSpPr>
        <p:spPr>
          <a:xfrm>
            <a:off x="4271621" y="1839205"/>
            <a:ext cx="364875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pip install 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tensorflow</a:t>
            </a: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5A9952-AA32-4253-8B86-D9007F48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561" y="1690688"/>
            <a:ext cx="8598876" cy="429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095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Basic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15" y="3069902"/>
            <a:ext cx="4622158" cy="1347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63" y="2524520"/>
            <a:ext cx="38576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과거의</a:t>
            </a:r>
            <a:r>
              <a:rPr sz="4000" b="1" dirty="0">
                <a:solidFill>
                  <a:srgbClr val="060409"/>
                </a:solidFill>
              </a:rPr>
              <a:t> AI: Rule-Based AI</a:t>
            </a:r>
          </a:p>
        </p:txBody>
      </p:sp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671" y="1854017"/>
            <a:ext cx="6689943" cy="119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8154" y="3215164"/>
            <a:ext cx="5184975" cy="18517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22">
            <a:extLst>
              <a:ext uri="{FF2B5EF4-FFF2-40B4-BE49-F238E27FC236}">
                <a16:creationId xmlns:a16="http://schemas.microsoft.com/office/drawing/2014/main" id="{6DB7C348-121F-4C2A-9FDA-1B8BCB163BE4}"/>
              </a:ext>
            </a:extLst>
          </p:cNvPr>
          <p:cNvSpPr/>
          <p:nvPr/>
        </p:nvSpPr>
        <p:spPr>
          <a:xfrm>
            <a:off x="3407777" y="5230270"/>
            <a:ext cx="4765728" cy="111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endParaRPr sz="1700" dirty="0">
              <a:latin typeface="배달의민족 도현" panose="020B0600000101010101" pitchFamily="50" charset="-127"/>
            </a:endParaRPr>
          </a:p>
          <a:p>
            <a:pPr lvl="0" algn="ctr">
              <a:defRPr sz="1800"/>
            </a:pPr>
            <a:r>
              <a:rPr sz="1700" dirty="0" err="1">
                <a:latin typeface="배달의민족 도현" panose="020B0600000101010101" pitchFamily="50" charset="-127"/>
              </a:rPr>
              <a:t>컴퓨터에게</a:t>
            </a:r>
            <a:r>
              <a:rPr sz="1700" dirty="0">
                <a:latin typeface="배달의민족 도현" panose="020B0600000101010101" pitchFamily="50" charset="-127"/>
              </a:rPr>
              <a:t> 수 </a:t>
            </a:r>
            <a:r>
              <a:rPr sz="1700" dirty="0" err="1">
                <a:latin typeface="배달의민족 도현" panose="020B0600000101010101" pitchFamily="50" charset="-127"/>
              </a:rPr>
              <a:t>많은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개와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고양이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사진을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보여주고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</a:p>
          <a:p>
            <a:pPr lvl="0" algn="ctr">
              <a:defRPr sz="1800"/>
            </a:pPr>
            <a:r>
              <a:rPr sz="1700" dirty="0" err="1">
                <a:latin typeface="배달의민족 도현" panose="020B0600000101010101" pitchFamily="50" charset="-127"/>
              </a:rPr>
              <a:t>컴퓨터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스스로</a:t>
            </a:r>
            <a:r>
              <a:rPr sz="1700" dirty="0">
                <a:latin typeface="배달의민족 도현" panose="020B0600000101010101" pitchFamily="50" charset="-127"/>
              </a:rPr>
              <a:t> 그 </a:t>
            </a:r>
            <a:r>
              <a:rPr sz="1700" dirty="0" err="1">
                <a:latin typeface="배달의민족 도현" panose="020B0600000101010101" pitchFamily="50" charset="-127"/>
              </a:rPr>
              <a:t>규칙을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찾아나가게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하자</a:t>
            </a:r>
            <a:r>
              <a:rPr sz="1700" dirty="0">
                <a:latin typeface="배달의민족 도현" panose="020B0600000101010101" pitchFamily="50" charset="-127"/>
              </a:rPr>
              <a:t>!</a:t>
            </a:r>
          </a:p>
          <a:p>
            <a:pPr lvl="0" algn="ctr">
              <a:defRPr sz="1800"/>
            </a:pPr>
            <a:r>
              <a:rPr sz="1700" dirty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Data-Based AI</a:t>
            </a:r>
          </a:p>
        </p:txBody>
      </p:sp>
    </p:spTree>
    <p:extLst>
      <p:ext uri="{BB962C8B-B14F-4D97-AF65-F5344CB8AC3E}">
        <p14:creationId xmlns:p14="http://schemas.microsoft.com/office/powerpoint/2010/main" val="428328090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Basic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576" y="2526956"/>
            <a:ext cx="2466975" cy="2743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804" y="3017494"/>
            <a:ext cx="5353050" cy="1762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576" y="2046313"/>
            <a:ext cx="70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v2.7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099712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Basic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04" y="3017494"/>
            <a:ext cx="5353050" cy="1762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31" y="2539312"/>
            <a:ext cx="2295525" cy="2724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576" y="2046313"/>
            <a:ext cx="70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v2.7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16430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Basic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72" y="2502114"/>
            <a:ext cx="2419350" cy="2476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96" y="2502114"/>
            <a:ext cx="5391150" cy="2085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8472" y="2068798"/>
            <a:ext cx="70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v2.7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95877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Placeholder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699" y="2348169"/>
            <a:ext cx="5286375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22" y="2202077"/>
            <a:ext cx="4324350" cy="3467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8522" y="1859214"/>
            <a:ext cx="70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v2.7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9970834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Placeholder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70" y="2202077"/>
            <a:ext cx="4362450" cy="32956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0164"/>
          <a:stretch/>
        </p:blipFill>
        <p:spPr>
          <a:xfrm>
            <a:off x="6597866" y="2689654"/>
            <a:ext cx="4109266" cy="1962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8522" y="1859214"/>
            <a:ext cx="709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v2.7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229966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2E65B4-F901-4521-BBEC-F30293D6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048" y="2014903"/>
            <a:ext cx="9279904" cy="371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749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0AC71-1091-48B9-8398-2A226A50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51" y="2181519"/>
            <a:ext cx="4463928" cy="37771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A84860-E296-4A25-B3C5-B71E43D82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81" y="3251686"/>
            <a:ext cx="4444854" cy="16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448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330E8B-759D-4813-A60D-54B4C062A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525" y="2119678"/>
            <a:ext cx="9408950" cy="34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9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8645A-9D7A-4081-B07C-4DD071AC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795" y="1987428"/>
            <a:ext cx="8830409" cy="37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884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CFFD79-F4F6-4169-ADD1-F15DA0B06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55" y="1877524"/>
            <a:ext cx="4925890" cy="43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10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617483" y="5113559"/>
            <a:ext cx="6957034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많이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제공하여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컴퓨터가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‘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스스로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배우도록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하자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 sz="1800"/>
            </a:pPr>
            <a:endParaRPr lang="en-US" altLang="ko-KR" sz="1898" dirty="0"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Data-Based AI</a:t>
            </a:r>
          </a:p>
        </p:txBody>
      </p:sp>
      <p:pic>
        <p:nvPicPr>
          <p:cNvPr id="130" name="pasted-image.png"/>
          <p:cNvPicPr/>
          <p:nvPr/>
        </p:nvPicPr>
        <p:blipFill>
          <a:blip r:embed="rId2">
            <a:extLst/>
          </a:blip>
          <a:srcRect l="25518" r="19198" b="6204"/>
          <a:stretch>
            <a:fillRect/>
          </a:stretch>
        </p:blipFill>
        <p:spPr>
          <a:xfrm>
            <a:off x="4126605" y="1469809"/>
            <a:ext cx="3938790" cy="33413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28">
            <a:extLst>
              <a:ext uri="{FF2B5EF4-FFF2-40B4-BE49-F238E27FC236}">
                <a16:creationId xmlns:a16="http://schemas.microsoft.com/office/drawing/2014/main" id="{CB50E72B-0BBD-4999-8F1D-EE97EFE715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ko-KR" altLang="en-US" sz="4000" b="1" dirty="0">
                <a:solidFill>
                  <a:srgbClr val="060409"/>
                </a:solidFill>
              </a:rPr>
              <a:t>현재의 </a:t>
            </a:r>
            <a:r>
              <a:rPr lang="en-US" sz="4000" b="1" dirty="0">
                <a:solidFill>
                  <a:srgbClr val="060409"/>
                </a:solidFill>
              </a:rPr>
              <a:t>AI: Data-Based AI</a:t>
            </a:r>
          </a:p>
        </p:txBody>
      </p:sp>
    </p:spTree>
    <p:extLst>
      <p:ext uri="{BB962C8B-B14F-4D97-AF65-F5344CB8AC3E}">
        <p14:creationId xmlns:p14="http://schemas.microsoft.com/office/powerpoint/2010/main" val="2726200902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6E6DA-3DB9-455D-82FA-C60DE1A29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/>
          <a:stretch/>
        </p:blipFill>
        <p:spPr>
          <a:xfrm>
            <a:off x="1355866" y="1690688"/>
            <a:ext cx="9480268" cy="22178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3EFE34-65BB-4CD4-B35A-454DC8B4A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088" y="4305842"/>
            <a:ext cx="2177928" cy="18565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98E9A-B2C7-406B-9718-2D92A21C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646" y="4469547"/>
            <a:ext cx="2786123" cy="15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2457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/>
              <a:t>Tensorflow</a:t>
            </a:r>
            <a:r>
              <a:rPr lang="en-US" altLang="ko-KR" sz="4000" dirty="0"/>
              <a:t> Practice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training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time</a:t>
            </a:r>
            <a:r>
              <a:rPr lang="en-US" altLang="ko-KR" dirty="0"/>
              <a:t> vs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prediction time</a:t>
            </a:r>
            <a:r>
              <a:rPr lang="en-US" altLang="ko-KR" dirty="0"/>
              <a:t> 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How about </a:t>
            </a:r>
            <a:r>
              <a:rPr lang="en-US" altLang="ko-KR" dirty="0">
                <a:solidFill>
                  <a:srgbClr val="FF0000"/>
                </a:solidFill>
              </a:rPr>
              <a:t>rule-based</a:t>
            </a:r>
            <a:r>
              <a:rPr lang="en-US" altLang="ko-KR" dirty="0"/>
              <a:t> (algorithmic) classifier?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At service field, </a:t>
            </a:r>
            <a:r>
              <a:rPr lang="en-US" altLang="ko-KR" dirty="0">
                <a:solidFill>
                  <a:srgbClr val="FF0000"/>
                </a:solidFill>
              </a:rPr>
              <a:t>prediction(test) time </a:t>
            </a:r>
            <a:r>
              <a:rPr lang="en-US" altLang="ko-KR" dirty="0"/>
              <a:t>is much more important!</a:t>
            </a:r>
          </a:p>
        </p:txBody>
      </p:sp>
    </p:spTree>
    <p:extLst>
      <p:ext uri="{BB962C8B-B14F-4D97-AF65-F5344CB8AC3E}">
        <p14:creationId xmlns:p14="http://schemas.microsoft.com/office/powerpoint/2010/main" val="23295259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Deep</a:t>
            </a:r>
            <a:r>
              <a:rPr lang="ko-KR" altLang="en-US" sz="4000" dirty="0"/>
              <a:t> </a:t>
            </a:r>
            <a:r>
              <a:rPr lang="en-US" altLang="ko-KR" sz="4000" dirty="0"/>
              <a:t>Learning</a:t>
            </a:r>
            <a:r>
              <a:rPr lang="ko-KR" altLang="en-US" sz="4000" dirty="0"/>
              <a:t> </a:t>
            </a:r>
            <a:r>
              <a:rPr lang="en-US" altLang="ko-KR" sz="4000" dirty="0"/>
              <a:t>Library</a:t>
            </a:r>
            <a:endParaRPr lang="ko-KR" altLang="en-US" sz="40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C1FFE09-881E-484F-8DFD-DD83A99FB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We can implement this with </a:t>
            </a:r>
            <a:r>
              <a:rPr lang="en-US" altLang="ko-KR" dirty="0">
                <a:solidFill>
                  <a:srgbClr val="FF0000"/>
                </a:solidFill>
              </a:rPr>
              <a:t>pure python code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But.. did we compute </a:t>
            </a:r>
            <a:r>
              <a:rPr lang="en-US" altLang="ko-KR" dirty="0" err="1"/>
              <a:t>softmax</a:t>
            </a:r>
            <a:r>
              <a:rPr lang="en-US" altLang="ko-KR" dirty="0"/>
              <a:t> function ? </a:t>
            </a:r>
          </a:p>
          <a:p>
            <a:pPr marL="0" indent="0">
              <a:buNone/>
            </a:pPr>
            <a:r>
              <a:rPr lang="en-US" altLang="ko-KR" dirty="0"/>
              <a:t>gradient ? optimization ? </a:t>
            </a:r>
          </a:p>
          <a:p>
            <a:pPr marL="0" indent="0">
              <a:buNone/>
            </a:pPr>
            <a:r>
              <a:rPr lang="en-US" altLang="ko-KR" dirty="0"/>
              <a:t>all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these</a:t>
            </a:r>
            <a:r>
              <a:rPr lang="ko-KR" altLang="en-US" dirty="0"/>
              <a:t> </a:t>
            </a:r>
            <a:r>
              <a:rPr lang="en-US" altLang="ko-KR" dirty="0"/>
              <a:t>processes</a:t>
            </a:r>
            <a:r>
              <a:rPr lang="ko-KR" altLang="en-US" dirty="0"/>
              <a:t> </a:t>
            </a:r>
            <a:r>
              <a:rPr lang="en-US" altLang="ko-KR" dirty="0"/>
              <a:t>were done by </a:t>
            </a:r>
            <a:r>
              <a:rPr lang="en-US" altLang="ko-KR" dirty="0" err="1">
                <a:solidFill>
                  <a:srgbClr val="FF0000"/>
                </a:solidFill>
              </a:rPr>
              <a:t>tensorflow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And.. There are other similar </a:t>
            </a:r>
            <a:r>
              <a:rPr lang="en-US" altLang="ko-KR" dirty="0">
                <a:solidFill>
                  <a:srgbClr val="FF0000"/>
                </a:solidFill>
              </a:rPr>
              <a:t>libraries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045836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Deep</a:t>
            </a:r>
            <a:r>
              <a:rPr lang="ko-KR" altLang="en-US" sz="4000" dirty="0"/>
              <a:t> </a:t>
            </a:r>
            <a:r>
              <a:rPr lang="en-US" altLang="ko-KR" sz="4000" dirty="0"/>
              <a:t>Learning</a:t>
            </a:r>
            <a:r>
              <a:rPr lang="ko-KR" altLang="en-US" sz="4000" dirty="0"/>
              <a:t> </a:t>
            </a:r>
            <a:r>
              <a:rPr lang="en-US" altLang="ko-KR" sz="4000" dirty="0"/>
              <a:t>Library</a:t>
            </a:r>
            <a:endParaRPr lang="ko-KR" altLang="en-US" sz="4000" dirty="0"/>
          </a:p>
        </p:txBody>
      </p:sp>
      <p:pic>
        <p:nvPicPr>
          <p:cNvPr id="1026" name="Picture 2" descr="tensorflow에 대한 이미지 검색결과">
            <a:extLst>
              <a:ext uri="{FF2B5EF4-FFF2-40B4-BE49-F238E27FC236}">
                <a16:creationId xmlns:a16="http://schemas.microsoft.com/office/drawing/2014/main" id="{48F433A0-5327-4E0B-B3C3-033AB460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16" y="2714896"/>
            <a:ext cx="3352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orch에 대한 이미지 검색결과">
            <a:extLst>
              <a:ext uri="{FF2B5EF4-FFF2-40B4-BE49-F238E27FC236}">
                <a16:creationId xmlns:a16="http://schemas.microsoft.com/office/drawing/2014/main" id="{6186D577-58DC-4094-82A9-1A69BB882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3" y="2793090"/>
            <a:ext cx="4284785" cy="11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ffe2에 대한 이미지 검색결과">
            <a:extLst>
              <a:ext uri="{FF2B5EF4-FFF2-40B4-BE49-F238E27FC236}">
                <a16:creationId xmlns:a16="http://schemas.microsoft.com/office/drawing/2014/main" id="{00F27FF2-8EA8-494A-83D3-C3C27C2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35" y="3960694"/>
            <a:ext cx="2840059" cy="14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920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Deep</a:t>
            </a:r>
            <a:r>
              <a:rPr lang="ko-KR" altLang="en-US" sz="4000" dirty="0"/>
              <a:t> </a:t>
            </a:r>
            <a:r>
              <a:rPr lang="en-US" altLang="ko-KR" sz="4000" dirty="0"/>
              <a:t>Learning</a:t>
            </a:r>
            <a:r>
              <a:rPr lang="ko-KR" altLang="en-US" sz="4000" dirty="0"/>
              <a:t> </a:t>
            </a:r>
            <a:r>
              <a:rPr lang="en-US" altLang="ko-KR" sz="4000" dirty="0"/>
              <a:t>Library</a:t>
            </a:r>
            <a:endParaRPr lang="ko-KR" altLang="en-US" sz="4000" dirty="0"/>
          </a:p>
        </p:txBody>
      </p:sp>
      <p:pic>
        <p:nvPicPr>
          <p:cNvPr id="1026" name="Picture 2" descr="tensorflow에 대한 이미지 검색결과">
            <a:extLst>
              <a:ext uri="{FF2B5EF4-FFF2-40B4-BE49-F238E27FC236}">
                <a16:creationId xmlns:a16="http://schemas.microsoft.com/office/drawing/2014/main" id="{48F433A0-5327-4E0B-B3C3-033AB460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16" y="2714896"/>
            <a:ext cx="3352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orch에 대한 이미지 검색결과">
            <a:extLst>
              <a:ext uri="{FF2B5EF4-FFF2-40B4-BE49-F238E27FC236}">
                <a16:creationId xmlns:a16="http://schemas.microsoft.com/office/drawing/2014/main" id="{6186D577-58DC-4094-82A9-1A69BB882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3" y="2793090"/>
            <a:ext cx="4284785" cy="11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에 대한 이미지 검색결과">
            <a:extLst>
              <a:ext uri="{FF2B5EF4-FFF2-40B4-BE49-F238E27FC236}">
                <a16:creationId xmlns:a16="http://schemas.microsoft.com/office/drawing/2014/main" id="{351F01ED-4E3F-46C4-A32F-EC4D4F8A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23" y="1760760"/>
            <a:ext cx="2227385" cy="7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cebook에 대한 이미지 검색결과">
            <a:extLst>
              <a:ext uri="{FF2B5EF4-FFF2-40B4-BE49-F238E27FC236}">
                <a16:creationId xmlns:a16="http://schemas.microsoft.com/office/drawing/2014/main" id="{83093DC4-8AB5-42A4-9387-8E78EE3E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3" y="1847694"/>
            <a:ext cx="225083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ffe2에 대한 이미지 검색결과">
            <a:extLst>
              <a:ext uri="{FF2B5EF4-FFF2-40B4-BE49-F238E27FC236}">
                <a16:creationId xmlns:a16="http://schemas.microsoft.com/office/drawing/2014/main" id="{00F27FF2-8EA8-494A-83D3-C3C27C2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35" y="3960694"/>
            <a:ext cx="2840059" cy="14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vidia에 대한 이미지 검색결과">
            <a:extLst>
              <a:ext uri="{FF2B5EF4-FFF2-40B4-BE49-F238E27FC236}">
                <a16:creationId xmlns:a16="http://schemas.microsoft.com/office/drawing/2014/main" id="{2985A449-BD1B-493A-9825-642E9A56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09" y="1574049"/>
            <a:ext cx="1210649" cy="9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281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Deep</a:t>
            </a:r>
            <a:r>
              <a:rPr lang="ko-KR" altLang="en-US" sz="4000" dirty="0"/>
              <a:t> </a:t>
            </a:r>
            <a:r>
              <a:rPr lang="en-US" altLang="ko-KR" sz="4000" dirty="0"/>
              <a:t>Learning</a:t>
            </a:r>
            <a:r>
              <a:rPr lang="ko-KR" altLang="en-US" sz="4000" dirty="0"/>
              <a:t> </a:t>
            </a:r>
            <a:r>
              <a:rPr lang="en-US" altLang="ko-KR" sz="4000" dirty="0"/>
              <a:t>Library</a:t>
            </a:r>
            <a:endParaRPr lang="ko-KR" altLang="en-US" sz="4000" dirty="0"/>
          </a:p>
        </p:txBody>
      </p:sp>
      <p:pic>
        <p:nvPicPr>
          <p:cNvPr id="1026" name="Picture 2" descr="tensorflow에 대한 이미지 검색결과">
            <a:extLst>
              <a:ext uri="{FF2B5EF4-FFF2-40B4-BE49-F238E27FC236}">
                <a16:creationId xmlns:a16="http://schemas.microsoft.com/office/drawing/2014/main" id="{48F433A0-5327-4E0B-B3C3-033AB4608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816" y="2714896"/>
            <a:ext cx="3352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torch에 대한 이미지 검색결과">
            <a:extLst>
              <a:ext uri="{FF2B5EF4-FFF2-40B4-BE49-F238E27FC236}">
                <a16:creationId xmlns:a16="http://schemas.microsoft.com/office/drawing/2014/main" id="{6186D577-58DC-4094-82A9-1A69BB882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3" y="2793090"/>
            <a:ext cx="4284785" cy="116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ogle에 대한 이미지 검색결과">
            <a:extLst>
              <a:ext uri="{FF2B5EF4-FFF2-40B4-BE49-F238E27FC236}">
                <a16:creationId xmlns:a16="http://schemas.microsoft.com/office/drawing/2014/main" id="{351F01ED-4E3F-46C4-A32F-EC4D4F8A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23" y="1760760"/>
            <a:ext cx="2227385" cy="75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acebook에 대한 이미지 검색결과">
            <a:extLst>
              <a:ext uri="{FF2B5EF4-FFF2-40B4-BE49-F238E27FC236}">
                <a16:creationId xmlns:a16="http://schemas.microsoft.com/office/drawing/2014/main" id="{83093DC4-8AB5-42A4-9387-8E78EE3E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3" y="1847694"/>
            <a:ext cx="2250832" cy="44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ffe2에 대한 이미지 검색결과">
            <a:extLst>
              <a:ext uri="{FF2B5EF4-FFF2-40B4-BE49-F238E27FC236}">
                <a16:creationId xmlns:a16="http://schemas.microsoft.com/office/drawing/2014/main" id="{00F27FF2-8EA8-494A-83D3-C3C27C2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35" y="3960694"/>
            <a:ext cx="2840059" cy="149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vidia에 대한 이미지 검색결과">
            <a:extLst>
              <a:ext uri="{FF2B5EF4-FFF2-40B4-BE49-F238E27FC236}">
                <a16:creationId xmlns:a16="http://schemas.microsoft.com/office/drawing/2014/main" id="{2985A449-BD1B-493A-9825-642E9A56C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09" y="1574049"/>
            <a:ext cx="1210649" cy="94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1ADAB8-FE33-4CF5-8D25-F804C3B93E42}"/>
              </a:ext>
            </a:extLst>
          </p:cNvPr>
          <p:cNvSpPr/>
          <p:nvPr/>
        </p:nvSpPr>
        <p:spPr>
          <a:xfrm>
            <a:off x="1441938" y="2714896"/>
            <a:ext cx="3821724" cy="308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08DBDF-4299-4C84-B34A-6539F0D0D6E2}"/>
              </a:ext>
            </a:extLst>
          </p:cNvPr>
          <p:cNvSpPr/>
          <p:nvPr/>
        </p:nvSpPr>
        <p:spPr>
          <a:xfrm>
            <a:off x="6762673" y="2714896"/>
            <a:ext cx="4069450" cy="1341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040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15190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ko-KR" dirty="0"/>
            </a:br>
            <a:r>
              <a:rPr lang="en-US" altLang="ko-KR" b="1" dirty="0">
                <a:solidFill>
                  <a:schemeClr val="accent4"/>
                </a:solidFill>
              </a:rPr>
              <a:t>Question</a:t>
            </a:r>
            <a:endParaRPr lang="ko-KR" altLang="en-US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8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ko-KR" altLang="en-US" sz="4000" b="1" dirty="0">
                <a:solidFill>
                  <a:srgbClr val="060409"/>
                </a:solidFill>
              </a:rPr>
              <a:t>현재의 </a:t>
            </a:r>
            <a:r>
              <a:rPr lang="en-US" sz="4000" b="1" dirty="0">
                <a:solidFill>
                  <a:srgbClr val="060409"/>
                </a:solidFill>
              </a:rPr>
              <a:t>AI: Data-Based AI</a:t>
            </a:r>
          </a:p>
        </p:txBody>
      </p:sp>
      <p:sp>
        <p:nvSpPr>
          <p:cNvPr id="129" name="Shape 129"/>
          <p:cNvSpPr/>
          <p:nvPr/>
        </p:nvSpPr>
        <p:spPr>
          <a:xfrm>
            <a:off x="2617483" y="5113559"/>
            <a:ext cx="6957034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</a:t>
            </a:r>
            <a:r>
              <a:rPr lang="ko-KR" altLang="en-US"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많이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제공하여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컴퓨터가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‘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스스로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배우도록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하자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lvl="0" algn="ctr">
              <a:defRPr sz="1800"/>
            </a:pPr>
            <a:endParaRPr lang="en-US" altLang="ko-KR" sz="1898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Data-Based 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AI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</a:t>
            </a:r>
            <a:r>
              <a:rPr lang="en-US" altLang="ko-KR" sz="1898" dirty="0">
                <a:solidFill>
                  <a:srgbClr val="2398A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Machine Learning</a:t>
            </a:r>
            <a:r>
              <a:rPr lang="en-US" altLang="ko-KR" sz="1898" dirty="0">
                <a:solidFill>
                  <a:srgbClr val="2398AC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pic>
        <p:nvPicPr>
          <p:cNvPr id="130" name="pasted-image.png"/>
          <p:cNvPicPr/>
          <p:nvPr/>
        </p:nvPicPr>
        <p:blipFill>
          <a:blip r:embed="rId2">
            <a:extLst/>
          </a:blip>
          <a:srcRect l="25518" r="19198" b="6204"/>
          <a:stretch>
            <a:fillRect/>
          </a:stretch>
        </p:blipFill>
        <p:spPr>
          <a:xfrm>
            <a:off x="4126605" y="1469809"/>
            <a:ext cx="3938790" cy="334137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057320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5424242" y="5380289"/>
            <a:ext cx="2667398" cy="23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"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1055" dirty="0">
                <a:latin typeface="배달의민족 도현" panose="020B0600000101010101" pitchFamily="50" charset="-127"/>
                <a:hlinkClick r:id="rId3"/>
              </a:rPr>
              <a:t>http://www.slideshare.net/AlexPoon1</a:t>
            </a: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1CDD7733-D36A-44D8-8B64-C8ECF96B2454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07893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5424242" y="5380289"/>
            <a:ext cx="2667398" cy="234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500" u="sng">
                <a:hlinkClick r:id="" action="ppaction://noaction"/>
              </a:defRPr>
            </a:lvl1pPr>
          </a:lstStyle>
          <a:p>
            <a:pPr lvl="0">
              <a:defRPr sz="1800" u="none"/>
            </a:pPr>
            <a:r>
              <a:rPr sz="1055" dirty="0">
                <a:latin typeface="배달의민족 도현" panose="020B0600000101010101" pitchFamily="50" charset="-127"/>
                <a:hlinkClick r:id="rId3"/>
              </a:rPr>
              <a:t>http://www.slideshare.net/AlexPoon1</a:t>
            </a:r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6A726991-CFE2-413C-B5C6-C16A7007C11D}"/>
              </a:ext>
            </a:extLst>
          </p:cNvPr>
          <p:cNvPicPr/>
          <p:nvPr/>
        </p:nvPicPr>
        <p:blipFill>
          <a:blip r:embed="rId4">
            <a:extLst/>
          </a:blip>
          <a:srcRect l="12915" r="20315"/>
          <a:stretch>
            <a:fillRect/>
          </a:stretch>
        </p:blipFill>
        <p:spPr>
          <a:xfrm>
            <a:off x="2511252" y="2488217"/>
            <a:ext cx="1729072" cy="155376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50">
            <a:extLst>
              <a:ext uri="{FF2B5EF4-FFF2-40B4-BE49-F238E27FC236}">
                <a16:creationId xmlns:a16="http://schemas.microsoft.com/office/drawing/2014/main" id="{54DE7D97-C8F9-421A-8C57-BFF59ED0E119}"/>
              </a:ext>
            </a:extLst>
          </p:cNvPr>
          <p:cNvSpPr/>
          <p:nvPr/>
        </p:nvSpPr>
        <p:spPr>
          <a:xfrm>
            <a:off x="2244683" y="6009353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목표</a:t>
            </a:r>
            <a:r>
              <a:rPr sz="1898" dirty="0">
                <a:latin typeface="배달의민족 도현" panose="020B0600000101010101" pitchFamily="50" charset="-127"/>
              </a:rPr>
              <a:t>: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구분하는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lang="en-US" sz="1898" dirty="0">
                <a:latin typeface="배달의민족 도현" panose="020B0600000101010101" pitchFamily="50" charset="-127"/>
              </a:rPr>
              <a:t>A.I. </a:t>
            </a:r>
            <a:r>
              <a:rPr sz="1898" dirty="0">
                <a:latin typeface="배달의민족 도현" panose="020B0600000101010101" pitchFamily="50" charset="-127"/>
              </a:rPr>
              <a:t>Black Box!</a:t>
            </a:r>
          </a:p>
        </p:txBody>
      </p:sp>
      <p:sp>
        <p:nvSpPr>
          <p:cNvPr id="8" name="Shape 198">
            <a:extLst>
              <a:ext uri="{FF2B5EF4-FFF2-40B4-BE49-F238E27FC236}">
                <a16:creationId xmlns:a16="http://schemas.microsoft.com/office/drawing/2014/main" id="{94F7DF7B-3528-4C14-9673-F30D33A4466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712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6A726991-CFE2-413C-B5C6-C16A7007C11D}"/>
              </a:ext>
            </a:extLst>
          </p:cNvPr>
          <p:cNvPicPr/>
          <p:nvPr/>
        </p:nvPicPr>
        <p:blipFill>
          <a:blip r:embed="rId3">
            <a:extLst/>
          </a:blip>
          <a:srcRect l="12915" r="20315"/>
          <a:stretch>
            <a:fillRect/>
          </a:stretch>
        </p:blipFill>
        <p:spPr>
          <a:xfrm>
            <a:off x="2511252" y="2488217"/>
            <a:ext cx="1729072" cy="15537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8768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C04CC7D7-1CC8-47F3-A82C-7C1F1B6CD1E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9583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6A726991-CFE2-413C-B5C6-C16A7007C11D}"/>
              </a:ext>
            </a:extLst>
          </p:cNvPr>
          <p:cNvPicPr/>
          <p:nvPr/>
        </p:nvPicPr>
        <p:blipFill>
          <a:blip r:embed="rId3">
            <a:extLst/>
          </a:blip>
          <a:srcRect l="12915" r="20315"/>
          <a:stretch>
            <a:fillRect/>
          </a:stretch>
        </p:blipFill>
        <p:spPr>
          <a:xfrm>
            <a:off x="2511252" y="2488217"/>
            <a:ext cx="1729072" cy="15537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8768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62">
            <a:extLst>
              <a:ext uri="{FF2B5EF4-FFF2-40B4-BE49-F238E27FC236}">
                <a16:creationId xmlns:a16="http://schemas.microsoft.com/office/drawing/2014/main" id="{BED06033-9DD9-4ECE-97C8-56C0A574862D}"/>
              </a:ext>
            </a:extLst>
          </p:cNvPr>
          <p:cNvSpPr/>
          <p:nvPr/>
        </p:nvSpPr>
        <p:spPr>
          <a:xfrm>
            <a:off x="2244683" y="5929440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문제</a:t>
            </a:r>
            <a:r>
              <a:rPr sz="1898" dirty="0">
                <a:latin typeface="배달의민족 도현" panose="020B0600000101010101" pitchFamily="50" charset="-127"/>
              </a:rPr>
              <a:t>: Black </a:t>
            </a:r>
            <a:r>
              <a:rPr sz="1898" dirty="0" err="1">
                <a:latin typeface="배달의민족 도현" panose="020B0600000101010101" pitchFamily="50" charset="-127"/>
              </a:rPr>
              <a:t>Box가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구분하는</a:t>
            </a:r>
            <a:r>
              <a:rPr sz="1898" dirty="0">
                <a:latin typeface="배달의민족 도현" panose="020B0600000101010101" pitchFamily="50" charset="-127"/>
              </a:rPr>
              <a:t> ‘</a:t>
            </a:r>
            <a:r>
              <a:rPr sz="1898" dirty="0" err="1">
                <a:latin typeface="배달의민족 도현" panose="020B0600000101010101" pitchFamily="50" charset="-127"/>
              </a:rPr>
              <a:t>규칙’을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알지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못한다</a:t>
            </a:r>
            <a:r>
              <a:rPr sz="1898" dirty="0">
                <a:latin typeface="배달의민족 도현" panose="020B0600000101010101" pitchFamily="50" charset="-127"/>
              </a:rPr>
              <a:t>!</a:t>
            </a:r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B1D08701-18DE-4082-851B-5CD6EF8781D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4881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6A726991-CFE2-413C-B5C6-C16A7007C11D}"/>
              </a:ext>
            </a:extLst>
          </p:cNvPr>
          <p:cNvPicPr/>
          <p:nvPr/>
        </p:nvPicPr>
        <p:blipFill>
          <a:blip r:embed="rId3">
            <a:extLst/>
          </a:blip>
          <a:srcRect l="12915" r="20315"/>
          <a:stretch>
            <a:fillRect/>
          </a:stretch>
        </p:blipFill>
        <p:spPr>
          <a:xfrm>
            <a:off x="2511252" y="2488217"/>
            <a:ext cx="1729072" cy="15537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8768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2" name="Shape 171">
            <a:extLst>
              <a:ext uri="{FF2B5EF4-FFF2-40B4-BE49-F238E27FC236}">
                <a16:creationId xmlns:a16="http://schemas.microsoft.com/office/drawing/2014/main" id="{62FFF477-8FB0-4612-B385-719B020A6BBE}"/>
              </a:ext>
            </a:extLst>
          </p:cNvPr>
          <p:cNvSpPr/>
          <p:nvPr/>
        </p:nvSpPr>
        <p:spPr>
          <a:xfrm>
            <a:off x="2095079" y="5924752"/>
            <a:ext cx="8001842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해결</a:t>
            </a:r>
            <a:r>
              <a:rPr sz="1898" dirty="0">
                <a:latin typeface="배달의민족 도현" panose="020B0600000101010101" pitchFamily="50" charset="-127"/>
              </a:rPr>
              <a:t>: </a:t>
            </a:r>
            <a:r>
              <a:rPr sz="1898" dirty="0" err="1">
                <a:latin typeface="배달의민족 도현" panose="020B0600000101010101" pitchFamily="50" charset="-127"/>
              </a:rPr>
              <a:t>Data를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통해</a:t>
            </a:r>
            <a:r>
              <a:rPr sz="1898" dirty="0">
                <a:latin typeface="배달의민족 도현" panose="020B0600000101010101" pitchFamily="50" charset="-127"/>
              </a:rPr>
              <a:t> Black </a:t>
            </a:r>
            <a:r>
              <a:rPr sz="1898" dirty="0" err="1">
                <a:latin typeface="배달의민족 도현" panose="020B0600000101010101" pitchFamily="50" charset="-127"/>
              </a:rPr>
              <a:t>Box를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학습시켜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올바른</a:t>
            </a:r>
            <a:r>
              <a:rPr sz="1898" dirty="0">
                <a:latin typeface="배달의민족 도현" panose="020B0600000101010101" pitchFamily="50" charset="-127"/>
              </a:rPr>
              <a:t> ‘</a:t>
            </a:r>
            <a:r>
              <a:rPr sz="1898" dirty="0" err="1">
                <a:latin typeface="배달의민족 도현" panose="020B0600000101010101" pitchFamily="50" charset="-127"/>
              </a:rPr>
              <a:t>규칙’을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찾도록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만들자</a:t>
            </a:r>
            <a:r>
              <a:rPr sz="1898" dirty="0">
                <a:latin typeface="배달의민족 도현" panose="020B0600000101010101" pitchFamily="50" charset="-127"/>
              </a:rPr>
              <a:t>!</a:t>
            </a:r>
          </a:p>
        </p:txBody>
      </p:sp>
      <p:sp>
        <p:nvSpPr>
          <p:cNvPr id="13" name="Shape 198">
            <a:extLst>
              <a:ext uri="{FF2B5EF4-FFF2-40B4-BE49-F238E27FC236}">
                <a16:creationId xmlns:a16="http://schemas.microsoft.com/office/drawing/2014/main" id="{327E33FB-3072-40CF-8892-1D86FA7FCDC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7281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1AC6E23C-3B11-4011-A772-9CCF6AC40F2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324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1358" y="2236084"/>
            <a:ext cx="5854311" cy="329305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71">
            <a:extLst>
              <a:ext uri="{FF2B5EF4-FFF2-40B4-BE49-F238E27FC236}">
                <a16:creationId xmlns:a16="http://schemas.microsoft.com/office/drawing/2014/main" id="{4029E7D4-57C4-4DB0-ADF6-2DC327BE83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Aritificial</a:t>
            </a:r>
            <a:r>
              <a:rPr sz="4000" b="1" dirty="0">
                <a:solidFill>
                  <a:srgbClr val="060409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19429858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two wrong!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29B2D6D7-D2F8-44A5-B032-7C29AA674D3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8603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199" name="Shape 199"/>
          <p:cNvSpPr/>
          <p:nvPr/>
        </p:nvSpPr>
        <p:spPr>
          <a:xfrm>
            <a:off x="2720877" y="6034794"/>
            <a:ext cx="675024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Black Box </a:t>
            </a:r>
            <a:r>
              <a:rPr sz="1898" dirty="0" err="1">
                <a:latin typeface="배달의민족 도현" panose="020B0600000101010101" pitchFamily="50" charset="-127"/>
              </a:rPr>
              <a:t>내부에서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판단하는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수정한다</a:t>
            </a:r>
            <a:endParaRPr sz="1898" dirty="0">
              <a:latin typeface="배달의민족 도현" panose="020B0600000101010101" pitchFamily="50" charset="-127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one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wrong!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2D45F291-7CA5-4846-A3A7-2BBB33BA4EF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05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199" name="Shape 199"/>
          <p:cNvSpPr/>
          <p:nvPr/>
        </p:nvSpPr>
        <p:spPr>
          <a:xfrm>
            <a:off x="2433139" y="6034794"/>
            <a:ext cx="7325724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Black Box </a:t>
            </a:r>
            <a:r>
              <a:rPr sz="1898" dirty="0" err="1">
                <a:latin typeface="배달의민족 도현" panose="020B0600000101010101" pitchFamily="50" charset="-127"/>
              </a:rPr>
              <a:t>내부에서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판단하는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계속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’ </a:t>
            </a:r>
            <a:r>
              <a:rPr sz="1898" dirty="0" err="1">
                <a:latin typeface="배달의민족 도현" panose="020B0600000101010101" pitchFamily="50" charset="-127"/>
              </a:rPr>
              <a:t>수정한다</a:t>
            </a:r>
            <a:endParaRPr sz="1898" dirty="0">
              <a:latin typeface="배달의민족 도현" panose="020B0600000101010101" pitchFamily="50" charset="-127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120373" y="4862115"/>
            <a:ext cx="288059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dog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one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wrong!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BBD5EE77-199B-4935-8532-E52FFEAA6BA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22339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199" name="Shape 199"/>
          <p:cNvSpPr/>
          <p:nvPr/>
        </p:nvSpPr>
        <p:spPr>
          <a:xfrm>
            <a:off x="2720877" y="6034794"/>
            <a:ext cx="6750246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Black Box </a:t>
            </a:r>
            <a:r>
              <a:rPr sz="1898" dirty="0" err="1">
                <a:latin typeface="배달의민족 도현" panose="020B0600000101010101" pitchFamily="50" charset="-127"/>
              </a:rPr>
              <a:t>내부에서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판단하는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수정한다</a:t>
            </a:r>
            <a:endParaRPr sz="1898" dirty="0">
              <a:latin typeface="배달의민족 도현" panose="020B0600000101010101" pitchFamily="50" charset="-127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120373" y="4862115"/>
            <a:ext cx="2880598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dog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two wrong!</a:t>
            </a: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0090D400-AA1B-4DA2-AB89-B443A13D2C8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02759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199" name="Shape 199"/>
          <p:cNvSpPr/>
          <p:nvPr/>
        </p:nvSpPr>
        <p:spPr>
          <a:xfrm>
            <a:off x="4454528" y="6034794"/>
            <a:ext cx="3282951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Black Box 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 학습을 마쳤다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142014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dog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</a:t>
            </a: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lang="en-US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right answer!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BCE7DF5D-F9D6-408B-8A7B-1858A5181F1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55966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6A726991-CFE2-413C-B5C6-C16A7007C11D}"/>
              </a:ext>
            </a:extLst>
          </p:cNvPr>
          <p:cNvPicPr/>
          <p:nvPr/>
        </p:nvPicPr>
        <p:blipFill>
          <a:blip r:embed="rId3">
            <a:extLst/>
          </a:blip>
          <a:srcRect l="12915" r="20315"/>
          <a:stretch>
            <a:fillRect/>
          </a:stretch>
        </p:blipFill>
        <p:spPr>
          <a:xfrm>
            <a:off x="2511252" y="2488217"/>
            <a:ext cx="1729072" cy="15537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93936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</a:t>
            </a: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62">
            <a:extLst>
              <a:ext uri="{FF2B5EF4-FFF2-40B4-BE49-F238E27FC236}">
                <a16:creationId xmlns:a16="http://schemas.microsoft.com/office/drawing/2014/main" id="{BED06033-9DD9-4ECE-97C8-56C0A574862D}"/>
              </a:ext>
            </a:extLst>
          </p:cNvPr>
          <p:cNvSpPr/>
          <p:nvPr/>
        </p:nvSpPr>
        <p:spPr>
          <a:xfrm>
            <a:off x="2244683" y="5929440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학습한 내용을 바탕으로 올바른 판단을 내릴 수 있게 되었다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A95E5CD9-520D-45B4-9035-91C198109FF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954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87684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62">
            <a:extLst>
              <a:ext uri="{FF2B5EF4-FFF2-40B4-BE49-F238E27FC236}">
                <a16:creationId xmlns:a16="http://schemas.microsoft.com/office/drawing/2014/main" id="{BED06033-9DD9-4ECE-97C8-56C0A574862D}"/>
              </a:ext>
            </a:extLst>
          </p:cNvPr>
          <p:cNvSpPr/>
          <p:nvPr/>
        </p:nvSpPr>
        <p:spPr>
          <a:xfrm>
            <a:off x="2244683" y="5929440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학습한 내용을 바탕으로 올바른 판단을 내릴 수 있게 되었다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DB26C367-CE2D-4696-BA91-5FFF15579E4F}"/>
              </a:ext>
            </a:extLst>
          </p:cNvPr>
          <p:cNvPicPr/>
          <p:nvPr/>
        </p:nvPicPr>
        <p:blipFill>
          <a:blip r:embed="rId3">
            <a:extLst/>
          </a:blip>
          <a:srcRect l="25139" r="8139"/>
          <a:stretch>
            <a:fillRect/>
          </a:stretch>
        </p:blipFill>
        <p:spPr>
          <a:xfrm>
            <a:off x="2832334" y="2321226"/>
            <a:ext cx="1615582" cy="1803146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98">
            <a:extLst>
              <a:ext uri="{FF2B5EF4-FFF2-40B4-BE49-F238E27FC236}">
                <a16:creationId xmlns:a16="http://schemas.microsoft.com/office/drawing/2014/main" id="{6122AAAE-E9DD-418F-ABDB-EDFCB0D97C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803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93936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</a:t>
            </a:r>
            <a:r>
              <a:rPr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!!</a:t>
            </a: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1" name="Shape 162">
            <a:extLst>
              <a:ext uri="{FF2B5EF4-FFF2-40B4-BE49-F238E27FC236}">
                <a16:creationId xmlns:a16="http://schemas.microsoft.com/office/drawing/2014/main" id="{BED06033-9DD9-4ECE-97C8-56C0A574862D}"/>
              </a:ext>
            </a:extLst>
          </p:cNvPr>
          <p:cNvSpPr/>
          <p:nvPr/>
        </p:nvSpPr>
        <p:spPr>
          <a:xfrm>
            <a:off x="2244683" y="5929440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학습한 내용을 바탕으로 올바른 판단을 내릴 수 있게 되었다</a:t>
            </a:r>
            <a:r>
              <a:rPr lang="en-US" altLang="ko-KR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17E7F5B2-DD6B-4022-86EF-8124789C5537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352" y="2169015"/>
            <a:ext cx="1653564" cy="187296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98">
            <a:extLst>
              <a:ext uri="{FF2B5EF4-FFF2-40B4-BE49-F238E27FC236}">
                <a16:creationId xmlns:a16="http://schemas.microsoft.com/office/drawing/2014/main" id="{A8C824A6-9D67-4689-A32B-5D6B5F9922B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19074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100828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Cat??</a:t>
            </a:r>
            <a:endParaRPr sz="253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44B8F669-0C40-4730-9901-56BAC3B73876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9373" y="2226202"/>
            <a:ext cx="1808665" cy="198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271">
            <a:extLst>
              <a:ext uri="{FF2B5EF4-FFF2-40B4-BE49-F238E27FC236}">
                <a16:creationId xmlns:a16="http://schemas.microsoft.com/office/drawing/2014/main" id="{DE78C558-6F9D-46EA-B30B-D71AFACF1787}"/>
              </a:ext>
            </a:extLst>
          </p:cNvPr>
          <p:cNvSpPr/>
          <p:nvPr/>
        </p:nvSpPr>
        <p:spPr>
          <a:xfrm>
            <a:off x="2244683" y="5765519"/>
            <a:ext cx="7702633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어떠한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사진은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제대로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판단하지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못할</a:t>
            </a:r>
            <a:r>
              <a:rPr sz="1898" dirty="0">
                <a:latin typeface="배달의민족 도현" panose="020B0600000101010101" pitchFamily="50" charset="-127"/>
              </a:rPr>
              <a:t> 수 </a:t>
            </a:r>
            <a:r>
              <a:rPr sz="1898" dirty="0" err="1">
                <a:latin typeface="배달의민족 도현" panose="020B0600000101010101" pitchFamily="50" charset="-127"/>
              </a:rPr>
              <a:t>있다</a:t>
            </a:r>
            <a:r>
              <a:rPr sz="1898" dirty="0">
                <a:latin typeface="배달의민족 도현" panose="020B0600000101010101" pitchFamily="50" charset="-127"/>
              </a:rPr>
              <a:t>!</a:t>
            </a:r>
          </a:p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완전히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강아지와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구분하는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파악하지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못한</a:t>
            </a:r>
            <a:r>
              <a:rPr sz="1898" dirty="0">
                <a:latin typeface="배달의민족 도현" panose="020B0600000101010101" pitchFamily="50" charset="-127"/>
              </a:rPr>
              <a:t> 것</a:t>
            </a:r>
          </a:p>
        </p:txBody>
      </p:sp>
      <p:sp>
        <p:nvSpPr>
          <p:cNvPr id="15" name="Shape 198">
            <a:extLst>
              <a:ext uri="{FF2B5EF4-FFF2-40B4-BE49-F238E27FC236}">
                <a16:creationId xmlns:a16="http://schemas.microsoft.com/office/drawing/2014/main" id="{E981022A-597B-4E04-B5AD-F0887BC2D08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2510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2068" y="1690688"/>
            <a:ext cx="4932497" cy="370323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54">
            <a:extLst>
              <a:ext uri="{FF2B5EF4-FFF2-40B4-BE49-F238E27FC236}">
                <a16:creationId xmlns:a16="http://schemas.microsoft.com/office/drawing/2014/main" id="{98C6AB97-15B6-4CB5-96A2-B068D0CC02B8}"/>
              </a:ext>
            </a:extLst>
          </p:cNvPr>
          <p:cNvSpPr/>
          <p:nvPr/>
        </p:nvSpPr>
        <p:spPr>
          <a:xfrm>
            <a:off x="3124537" y="4754911"/>
            <a:ext cx="1008289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53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Cat??</a:t>
            </a:r>
            <a:endParaRPr sz="253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Shape 155">
            <a:extLst>
              <a:ext uri="{FF2B5EF4-FFF2-40B4-BE49-F238E27FC236}">
                <a16:creationId xmlns:a16="http://schemas.microsoft.com/office/drawing/2014/main" id="{6E231619-CB67-4BBA-A6F0-6BD1F3479044}"/>
              </a:ext>
            </a:extLst>
          </p:cNvPr>
          <p:cNvSpPr/>
          <p:nvPr/>
        </p:nvSpPr>
        <p:spPr>
          <a:xfrm flipH="1">
            <a:off x="4447916" y="4985712"/>
            <a:ext cx="996230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156">
            <a:extLst>
              <a:ext uri="{FF2B5EF4-FFF2-40B4-BE49-F238E27FC236}">
                <a16:creationId xmlns:a16="http://schemas.microsoft.com/office/drawing/2014/main" id="{C442A576-98DB-4D63-AC47-0959FDF013C1}"/>
              </a:ext>
            </a:extLst>
          </p:cNvPr>
          <p:cNvSpPr/>
          <p:nvPr/>
        </p:nvSpPr>
        <p:spPr>
          <a:xfrm>
            <a:off x="4447916" y="3338199"/>
            <a:ext cx="996231" cy="1"/>
          </a:xfrm>
          <a:prstGeom prst="line">
            <a:avLst/>
          </a:prstGeom>
          <a:ln w="635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44B8F669-0C40-4730-9901-56BAC3B73876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9373" y="2226202"/>
            <a:ext cx="1808665" cy="198742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80">
            <a:extLst>
              <a:ext uri="{FF2B5EF4-FFF2-40B4-BE49-F238E27FC236}">
                <a16:creationId xmlns:a16="http://schemas.microsoft.com/office/drawing/2014/main" id="{7FEB12F1-ED0B-43A0-BDBF-4A9115E31319}"/>
              </a:ext>
            </a:extLst>
          </p:cNvPr>
          <p:cNvSpPr/>
          <p:nvPr/>
        </p:nvSpPr>
        <p:spPr>
          <a:xfrm>
            <a:off x="2244683" y="5929440"/>
            <a:ext cx="7702633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모든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강아지와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완전하게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구분하는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찾기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위해서는</a:t>
            </a:r>
            <a:r>
              <a:rPr sz="1898" dirty="0">
                <a:latin typeface="배달의민족 도현" panose="020B0600000101010101" pitchFamily="50" charset="-127"/>
              </a:rPr>
              <a:t>?</a:t>
            </a:r>
          </a:p>
        </p:txBody>
      </p:sp>
      <p:sp>
        <p:nvSpPr>
          <p:cNvPr id="12" name="Shape 198">
            <a:extLst>
              <a:ext uri="{FF2B5EF4-FFF2-40B4-BE49-F238E27FC236}">
                <a16:creationId xmlns:a16="http://schemas.microsoft.com/office/drawing/2014/main" id="{BA37009B-1D4D-4010-88B9-79D5FE26C06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8430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426604" y="1783571"/>
            <a:ext cx="7310268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A.I.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?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</a:p>
          <a:p>
            <a:pPr lvl="0" algn="ctr">
              <a:defRPr sz="1800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같이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생각하고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판단할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</a:p>
        </p:txBody>
      </p:sp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999" y="3534164"/>
            <a:ext cx="2531438" cy="1611854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680619" y="5488920"/>
            <a:ext cx="158376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그러나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컴퓨터는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기본적으로</a:t>
            </a:r>
            <a:r>
              <a:rPr sz="1600" dirty="0">
                <a:latin typeface="배달의민족 도현" panose="020B0600000101010101" pitchFamily="50" charset="-127"/>
              </a:rPr>
              <a:t>..</a:t>
            </a:r>
          </a:p>
        </p:txBody>
      </p:sp>
      <p:sp>
        <p:nvSpPr>
          <p:cNvPr id="11" name="Shape 71">
            <a:extLst>
              <a:ext uri="{FF2B5EF4-FFF2-40B4-BE49-F238E27FC236}">
                <a16:creationId xmlns:a16="http://schemas.microsoft.com/office/drawing/2014/main" id="{281381C6-5400-4121-A0AA-EF3880C5627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Aritificial</a:t>
            </a:r>
            <a:r>
              <a:rPr sz="4000" b="1" dirty="0">
                <a:solidFill>
                  <a:srgbClr val="060409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408364589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297">
            <a:extLst>
              <a:ext uri="{FF2B5EF4-FFF2-40B4-BE49-F238E27FC236}">
                <a16:creationId xmlns:a16="http://schemas.microsoft.com/office/drawing/2014/main" id="{03E61F13-00D9-47A2-8FEF-0F09C8472F25}"/>
              </a:ext>
            </a:extLst>
          </p:cNvPr>
          <p:cNvSpPr/>
          <p:nvPr/>
        </p:nvSpPr>
        <p:spPr>
          <a:xfrm>
            <a:off x="2630307" y="5569876"/>
            <a:ext cx="6931386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5마리의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사진으로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모든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</a:t>
            </a:r>
            <a:r>
              <a:rPr sz="1898" dirty="0">
                <a:latin typeface="배달의민족 도현" panose="020B0600000101010101" pitchFamily="50" charset="-127"/>
              </a:rPr>
              <a:t> 할 수 </a:t>
            </a:r>
            <a:r>
              <a:rPr sz="1898" dirty="0" err="1">
                <a:latin typeface="배달의민족 도현" panose="020B0600000101010101" pitchFamily="50" charset="-127"/>
              </a:rPr>
              <a:t>있나요</a:t>
            </a:r>
            <a:r>
              <a:rPr sz="1898" dirty="0">
                <a:latin typeface="배달의민족 도현" panose="020B0600000101010101" pitchFamily="50" charset="-127"/>
              </a:rPr>
              <a:t>?</a:t>
            </a:r>
          </a:p>
          <a:p>
            <a:pPr lvl="0" algn="ctr">
              <a:defRPr sz="1800"/>
            </a:pPr>
            <a:endParaRPr sz="1898" dirty="0">
              <a:latin typeface="배달의민족 도현" panose="020B0600000101010101" pitchFamily="50" charset="-127"/>
            </a:endParaRPr>
          </a:p>
          <a:p>
            <a:pPr lvl="0" algn="ctr">
              <a:defRPr sz="1800"/>
            </a:pPr>
            <a:endParaRPr sz="1898" dirty="0">
              <a:latin typeface="Apple SD 산돌고딕 Neo 볼드체"/>
              <a:ea typeface="Apple SD 산돌고딕 Neo 볼드체"/>
              <a:cs typeface="Apple SD 산돌고딕 Neo 볼드체"/>
              <a:sym typeface="Apple SD 산돌고딕 Neo 볼드체"/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F6112DA9-C451-46D9-B3E1-5EC3AB1A791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1368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의 </a:t>
            </a:r>
            <a:r>
              <a:rPr sz="4000" b="1" dirty="0" err="1">
                <a:solidFill>
                  <a:srgbClr val="060409"/>
                </a:solidFill>
              </a:rPr>
              <a:t>원리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10" name="Shape 297">
            <a:extLst>
              <a:ext uri="{FF2B5EF4-FFF2-40B4-BE49-F238E27FC236}">
                <a16:creationId xmlns:a16="http://schemas.microsoft.com/office/drawing/2014/main" id="{03E61F13-00D9-47A2-8FEF-0F09C8472F25}"/>
              </a:ext>
            </a:extLst>
          </p:cNvPr>
          <p:cNvSpPr/>
          <p:nvPr/>
        </p:nvSpPr>
        <p:spPr>
          <a:xfrm>
            <a:off x="2630307" y="5569876"/>
            <a:ext cx="6931386" cy="948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5마리의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사진으로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모든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</a:t>
            </a:r>
            <a:r>
              <a:rPr sz="1898" dirty="0">
                <a:latin typeface="배달의민족 도현" panose="020B0600000101010101" pitchFamily="50" charset="-127"/>
              </a:rPr>
              <a:t> 할 수 </a:t>
            </a:r>
            <a:r>
              <a:rPr sz="1898" dirty="0" err="1">
                <a:latin typeface="배달의민족 도현" panose="020B0600000101010101" pitchFamily="50" charset="-127"/>
              </a:rPr>
              <a:t>있나요</a:t>
            </a:r>
            <a:r>
              <a:rPr sz="1898" dirty="0">
                <a:latin typeface="배달의민족 도현" panose="020B0600000101010101" pitchFamily="50" charset="-127"/>
              </a:rPr>
              <a:t>?</a:t>
            </a:r>
          </a:p>
          <a:p>
            <a:pPr lvl="0" algn="ctr">
              <a:defRPr sz="1800"/>
            </a:pPr>
            <a:endParaRPr sz="1898" dirty="0">
              <a:latin typeface="배달의민족 도현" panose="020B0600000101010101" pitchFamily="50" charset="-127"/>
            </a:endParaRPr>
          </a:p>
          <a:p>
            <a:pPr lvl="0" algn="ctr">
              <a:defRPr sz="1800"/>
            </a:pPr>
            <a:r>
              <a:rPr sz="1898" dirty="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4013269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1899188" y="5983563"/>
            <a:ext cx="792685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모든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규칙을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완전히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학습하기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위해서는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엄청나게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많은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훈련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Data가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필요</a:t>
            </a:r>
            <a:endParaRPr sz="1898" dirty="0">
              <a:latin typeface="배달의민족 도현" panose="020B0600000101010101" pitchFamily="50" charset="-127"/>
            </a:endParaRPr>
          </a:p>
        </p:txBody>
      </p:sp>
      <p:pic>
        <p:nvPicPr>
          <p:cNvPr id="3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642" y="4084849"/>
            <a:ext cx="6689943" cy="1197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798" y="2220977"/>
            <a:ext cx="4341473" cy="1550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8808" y="2816452"/>
            <a:ext cx="2148649" cy="99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53292" y="1881812"/>
            <a:ext cx="1879680" cy="99623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01">
            <a:extLst>
              <a:ext uri="{FF2B5EF4-FFF2-40B4-BE49-F238E27FC236}">
                <a16:creationId xmlns:a16="http://schemas.microsoft.com/office/drawing/2014/main" id="{0955466D-C552-4946-BEAB-CCED97DA6B16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과 Data</a:t>
            </a:r>
          </a:p>
        </p:txBody>
      </p:sp>
    </p:spTree>
    <p:extLst>
      <p:ext uri="{BB962C8B-B14F-4D97-AF65-F5344CB8AC3E}">
        <p14:creationId xmlns:p14="http://schemas.microsoft.com/office/powerpoint/2010/main" val="150802101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Machine Learning 과 Data</a:t>
            </a:r>
          </a:p>
        </p:txBody>
      </p:sp>
      <p:pic>
        <p:nvPicPr>
          <p:cNvPr id="3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642" y="4084849"/>
            <a:ext cx="6689943" cy="1197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5798" y="2220977"/>
            <a:ext cx="4341473" cy="1550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8808" y="2816452"/>
            <a:ext cx="2148649" cy="996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53292" y="1881812"/>
            <a:ext cx="1879680" cy="99623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313">
            <a:extLst>
              <a:ext uri="{FF2B5EF4-FFF2-40B4-BE49-F238E27FC236}">
                <a16:creationId xmlns:a16="http://schemas.microsoft.com/office/drawing/2014/main" id="{EB6DB443-A13A-4555-BC89-E889138CE5F8}"/>
              </a:ext>
            </a:extLst>
          </p:cNvPr>
          <p:cNvSpPr/>
          <p:nvPr/>
        </p:nvSpPr>
        <p:spPr>
          <a:xfrm>
            <a:off x="3047739" y="5983563"/>
            <a:ext cx="5629747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학습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데이터의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양이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많으면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많을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수록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정확도가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상승</a:t>
            </a:r>
            <a:r>
              <a:rPr sz="1898" dirty="0">
                <a:latin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190349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Three</a:t>
            </a:r>
            <a:r>
              <a:rPr lang="ko-KR" altLang="en-US" sz="4000" b="1" dirty="0">
                <a:solidFill>
                  <a:srgbClr val="060409"/>
                </a:solidFill>
              </a:rPr>
              <a:t> </a:t>
            </a:r>
            <a:r>
              <a:rPr lang="en-US" altLang="ko-KR" sz="4000" b="1" dirty="0">
                <a:solidFill>
                  <a:srgbClr val="060409"/>
                </a:solidFill>
              </a:rPr>
              <a:t>Types</a:t>
            </a:r>
            <a:r>
              <a:rPr lang="ko-KR" altLang="en-US" sz="4000" b="1" dirty="0">
                <a:solidFill>
                  <a:srgbClr val="060409"/>
                </a:solidFill>
              </a:rPr>
              <a:t> </a:t>
            </a:r>
            <a:r>
              <a:rPr lang="en-US" altLang="ko-KR" sz="4000" b="1" dirty="0">
                <a:solidFill>
                  <a:srgbClr val="060409"/>
                </a:solidFill>
              </a:rPr>
              <a:t>of</a:t>
            </a:r>
            <a:r>
              <a:rPr lang="ko-KR" altLang="en-US" sz="4000" b="1" dirty="0">
                <a:solidFill>
                  <a:srgbClr val="060409"/>
                </a:solidFill>
              </a:rPr>
              <a:t> </a:t>
            </a:r>
            <a:r>
              <a:rPr lang="en-US" altLang="ko-KR" sz="4000" b="1" dirty="0">
                <a:solidFill>
                  <a:srgbClr val="060409"/>
                </a:solidFill>
              </a:rPr>
              <a:t>Machine Learning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D8B8206B-557E-4F91-AE79-437E5B605D23}"/>
              </a:ext>
            </a:extLst>
          </p:cNvPr>
          <p:cNvPicPr/>
          <p:nvPr/>
        </p:nvPicPr>
        <p:blipFill>
          <a:blip r:embed="rId2">
            <a:extLst/>
          </a:blip>
          <a:srcRect t="15433" b="27789"/>
          <a:stretch>
            <a:fillRect/>
          </a:stretch>
        </p:blipFill>
        <p:spPr>
          <a:xfrm>
            <a:off x="1790741" y="2384556"/>
            <a:ext cx="8105780" cy="29259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864829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629" y="2124467"/>
            <a:ext cx="3436466" cy="258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0864" y="2917901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6096000" y="1823154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  <p:sp>
        <p:nvSpPr>
          <p:cNvPr id="200" name="Shape 200"/>
          <p:cNvSpPr/>
          <p:nvPr/>
        </p:nvSpPr>
        <p:spPr>
          <a:xfrm>
            <a:off x="6142013" y="4862115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dog</a:t>
            </a:r>
          </a:p>
          <a:p>
            <a:pPr lvl="0" algn="ctr">
              <a:defRPr sz="1800"/>
            </a:pP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sp>
        <p:nvSpPr>
          <p:cNvPr id="201" name="Shape 201"/>
          <p:cNvSpPr/>
          <p:nvPr/>
        </p:nvSpPr>
        <p:spPr>
          <a:xfrm flipH="1">
            <a:off x="5329571" y="3867366"/>
            <a:ext cx="402275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3233069" y="4998940"/>
            <a:ext cx="2598911" cy="1"/>
          </a:xfrm>
          <a:prstGeom prst="line">
            <a:avLst/>
          </a:prstGeom>
          <a:ln w="50800">
            <a:solidFill/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sp>
        <p:nvSpPr>
          <p:cNvPr id="203" name="Shape 203"/>
          <p:cNvSpPr/>
          <p:nvPr/>
        </p:nvSpPr>
        <p:spPr>
          <a:xfrm flipV="1">
            <a:off x="3248553" y="4632127"/>
            <a:ext cx="1" cy="369329"/>
          </a:xfrm>
          <a:prstGeom prst="line">
            <a:avLst/>
          </a:prstGeom>
          <a:ln w="50800">
            <a:solidFill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  <a:endParaRPr sz="1687" dirty="0">
              <a:latin typeface="배달의민족 도현" panose="020B0600000101010101" pitchFamily="50" charset="-127"/>
            </a:endParaRPr>
          </a:p>
        </p:txBody>
      </p:sp>
      <p:pic>
        <p:nvPicPr>
          <p:cNvPr id="10" name="pasted-image.png">
            <a:extLst>
              <a:ext uri="{FF2B5EF4-FFF2-40B4-BE49-F238E27FC236}">
                <a16:creationId xmlns:a16="http://schemas.microsoft.com/office/drawing/2014/main" id="{BEDA7645-2168-49A9-B655-59ACFA3FB60A}"/>
              </a:ext>
            </a:extLst>
          </p:cNvPr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00481" y="2051123"/>
            <a:ext cx="951360" cy="58283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23">
            <a:extLst>
              <a:ext uri="{FF2B5EF4-FFF2-40B4-BE49-F238E27FC236}">
                <a16:creationId xmlns:a16="http://schemas.microsoft.com/office/drawing/2014/main" id="{7BD05C8F-1DCE-4285-ADEA-CA66A16948C3}"/>
              </a:ext>
            </a:extLst>
          </p:cNvPr>
          <p:cNvSpPr/>
          <p:nvPr/>
        </p:nvSpPr>
        <p:spPr>
          <a:xfrm>
            <a:off x="3146474" y="5767637"/>
            <a:ext cx="5899051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Supervised Learning</a:t>
            </a:r>
            <a:r>
              <a:rPr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labeled data</a:t>
            </a:r>
          </a:p>
        </p:txBody>
      </p:sp>
      <p:sp>
        <p:nvSpPr>
          <p:cNvPr id="12" name="Shape 327">
            <a:extLst>
              <a:ext uri="{FF2B5EF4-FFF2-40B4-BE49-F238E27FC236}">
                <a16:creationId xmlns:a16="http://schemas.microsoft.com/office/drawing/2014/main" id="{857A6120-9890-4014-B70C-8461C35EA6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8927040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528516" y="1621518"/>
            <a:ext cx="713496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056157" y="3779288"/>
            <a:ext cx="294471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 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Classification</a:t>
            </a:r>
          </a:p>
        </p:txBody>
      </p:sp>
      <p:pic>
        <p:nvPicPr>
          <p:cNvPr id="33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8987" y="2481586"/>
            <a:ext cx="4159315" cy="2204437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hape 333"/>
          <p:cNvSpPr/>
          <p:nvPr/>
        </p:nvSpPr>
        <p:spPr>
          <a:xfrm>
            <a:off x="5376568" y="5754956"/>
            <a:ext cx="3946594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Picture</a:t>
            </a:r>
            <a:r>
              <a:rPr 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Class</a:t>
            </a:r>
            <a:r>
              <a:rPr 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es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Shape 200">
            <a:extLst>
              <a:ext uri="{FF2B5EF4-FFF2-40B4-BE49-F238E27FC236}">
                <a16:creationId xmlns:a16="http://schemas.microsoft.com/office/drawing/2014/main" id="{DB77B52A-C871-4B9A-A6E4-FAE6106695FE}"/>
              </a:ext>
            </a:extLst>
          </p:cNvPr>
          <p:cNvSpPr/>
          <p:nvPr/>
        </p:nvSpPr>
        <p:spPr>
          <a:xfrm>
            <a:off x="5575340" y="4875363"/>
            <a:ext cx="3526607" cy="872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</a:t>
            </a:r>
            <a:r>
              <a:rPr 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dog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   </a:t>
            </a:r>
            <a:r>
              <a:rPr 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lang="en-US" altLang="ko-KR"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</p:spTree>
    <p:extLst>
      <p:ext uri="{BB962C8B-B14F-4D97-AF65-F5344CB8AC3E}">
        <p14:creationId xmlns:p14="http://schemas.microsoft.com/office/powerpoint/2010/main" val="217165632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528516" y="1621518"/>
            <a:ext cx="713496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700926" y="3779288"/>
            <a:ext cx="241091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Object Detection</a:t>
            </a:r>
            <a:endParaRPr sz="218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4835557" y="5754956"/>
            <a:ext cx="5028621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Picture</a:t>
            </a:r>
            <a:r>
              <a:rPr 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Boxes &amp; 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</a:t>
            </a:r>
            <a:r>
              <a:rPr 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es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77F7079A-681A-44CB-8A7F-B2666C74C8DE}"/>
              </a:ext>
            </a:extLst>
          </p:cNvPr>
          <p:cNvPicPr/>
          <p:nvPr/>
        </p:nvPicPr>
        <p:blipFill>
          <a:blip r:embed="rId2">
            <a:extLst/>
          </a:blip>
          <a:srcRect l="7232" t="12975" r="7232" b="11912"/>
          <a:stretch>
            <a:fillRect/>
          </a:stretch>
        </p:blipFill>
        <p:spPr>
          <a:xfrm>
            <a:off x="5597782" y="2638865"/>
            <a:ext cx="3690605" cy="26884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007316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528516" y="1621518"/>
            <a:ext cx="713496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443019" y="3779288"/>
            <a:ext cx="2914260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Machine Translation</a:t>
            </a:r>
            <a:endParaRPr sz="218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346817" y="5209709"/>
            <a:ext cx="497412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번역 이전의 문장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번연된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문장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CE4932F1-AD34-4DC0-8D33-03B665B51BCA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022" y="3959034"/>
            <a:ext cx="2567364" cy="1071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21BB6F0A-53B0-4FE1-B4B3-ED59CFB8F000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4271" y="2496744"/>
            <a:ext cx="3659212" cy="14370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061130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528516" y="1621518"/>
            <a:ext cx="7134967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443019" y="3779288"/>
            <a:ext cx="2914260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Machine Translation</a:t>
            </a:r>
            <a:endParaRPr sz="218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346817" y="5209709"/>
            <a:ext cx="4974120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번역 이전의 문장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sz="1898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  <a:r>
              <a:rPr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1898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번연된</a:t>
            </a:r>
            <a:r>
              <a:rPr lang="ko-KR" altLang="en-US" sz="1898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문장</a:t>
            </a:r>
            <a:endParaRPr sz="1898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CE4932F1-AD34-4DC0-8D33-03B665B51BCA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8022" y="3959034"/>
            <a:ext cx="2567364" cy="1071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21BB6F0A-53B0-4FE1-B4B3-ED59CFB8F000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4271" y="2496744"/>
            <a:ext cx="3659212" cy="143709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51">
            <a:extLst>
              <a:ext uri="{FF2B5EF4-FFF2-40B4-BE49-F238E27FC236}">
                <a16:creationId xmlns:a16="http://schemas.microsoft.com/office/drawing/2014/main" id="{CE54CAAC-A277-40CD-851E-55B0B6A63FD1}"/>
              </a:ext>
            </a:extLst>
          </p:cNvPr>
          <p:cNvSpPr/>
          <p:nvPr/>
        </p:nvSpPr>
        <p:spPr>
          <a:xfrm>
            <a:off x="2319768" y="6010593"/>
            <a:ext cx="7369005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대부분의</a:t>
            </a:r>
            <a:r>
              <a:rPr sz="1898" dirty="0">
                <a:latin typeface="배달의민족 도현" panose="020B0600000101010101" pitchFamily="50" charset="-127"/>
              </a:rPr>
              <a:t> Machine Learning </a:t>
            </a:r>
            <a:r>
              <a:rPr sz="1898" dirty="0" err="1">
                <a:latin typeface="배달의민족 도현" panose="020B0600000101010101" pitchFamily="50" charset="-127"/>
              </a:rPr>
              <a:t>적용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사례는</a:t>
            </a:r>
            <a:r>
              <a:rPr sz="1898" dirty="0">
                <a:latin typeface="배달의민족 도현" panose="020B0600000101010101" pitchFamily="50" charset="-127"/>
              </a:rPr>
              <a:t> Supervised Learning!</a:t>
            </a:r>
          </a:p>
        </p:txBody>
      </p:sp>
    </p:spTree>
    <p:extLst>
      <p:ext uri="{BB962C8B-B14F-4D97-AF65-F5344CB8AC3E}">
        <p14:creationId xmlns:p14="http://schemas.microsoft.com/office/powerpoint/2010/main" val="282221945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426604" y="1783571"/>
            <a:ext cx="7310268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A.I.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?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</a:p>
          <a:p>
            <a:pPr lvl="0" algn="ctr">
              <a:defRPr sz="1800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같이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생각하고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판단할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</a:p>
        </p:txBody>
      </p:sp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999" y="3534164"/>
            <a:ext cx="2531438" cy="1611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1008" y="3581067"/>
            <a:ext cx="1518048" cy="151804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4438517" y="5488920"/>
            <a:ext cx="243816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인간에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비해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높은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연산능력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복잡한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계산을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빠르게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처리</a:t>
            </a:r>
            <a:endParaRPr sz="1600" dirty="0">
              <a:latin typeface="배달의민족 도현" panose="020B0600000101010101" pitchFamily="50" charset="-127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1680619" y="5488920"/>
            <a:ext cx="158376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그러나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컴퓨터는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기본적으로</a:t>
            </a:r>
            <a:r>
              <a:rPr sz="1600" dirty="0">
                <a:latin typeface="배달의민족 도현" panose="020B0600000101010101" pitchFamily="50" charset="-127"/>
              </a:rPr>
              <a:t>..</a:t>
            </a:r>
          </a:p>
        </p:txBody>
      </p:sp>
      <p:sp>
        <p:nvSpPr>
          <p:cNvPr id="10" name="Shape 71">
            <a:extLst>
              <a:ext uri="{FF2B5EF4-FFF2-40B4-BE49-F238E27FC236}">
                <a16:creationId xmlns:a16="http://schemas.microsoft.com/office/drawing/2014/main" id="{3EFE8992-D86D-42DC-B252-AF3EB7650FB7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Aritificial</a:t>
            </a:r>
            <a:r>
              <a:rPr sz="4000" b="1" dirty="0">
                <a:solidFill>
                  <a:srgbClr val="060409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255166548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185474" y="1631171"/>
            <a:ext cx="7821052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Uns</a:t>
            </a: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</a:t>
            </a: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888496" y="3913182"/>
            <a:ext cx="1542090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Clustering</a:t>
            </a:r>
            <a:endParaRPr sz="218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pasted-image.png">
            <a:extLst>
              <a:ext uri="{FF2B5EF4-FFF2-40B4-BE49-F238E27FC236}">
                <a16:creationId xmlns:a16="http://schemas.microsoft.com/office/drawing/2014/main" id="{616B89F6-768B-43F7-BB64-A2CABFD11B39}"/>
              </a:ext>
            </a:extLst>
          </p:cNvPr>
          <p:cNvPicPr/>
          <p:nvPr/>
        </p:nvPicPr>
        <p:blipFill>
          <a:blip r:embed="rId2">
            <a:extLst/>
          </a:blip>
          <a:srcRect t="22571" b="9505"/>
          <a:stretch>
            <a:fillRect/>
          </a:stretch>
        </p:blipFill>
        <p:spPr>
          <a:xfrm>
            <a:off x="4634276" y="2800076"/>
            <a:ext cx="5970367" cy="30414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971986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Supervised Learning</a:t>
            </a:r>
          </a:p>
        </p:txBody>
      </p:sp>
      <p:sp>
        <p:nvSpPr>
          <p:cNvPr id="328" name="Shape 328"/>
          <p:cNvSpPr/>
          <p:nvPr/>
        </p:nvSpPr>
        <p:spPr>
          <a:xfrm>
            <a:off x="2185474" y="1631171"/>
            <a:ext cx="7821052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lang="en-US"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Uns</a:t>
            </a: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upervised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Learning from </a:t>
            </a: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un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labeled data</a:t>
            </a:r>
          </a:p>
        </p:txBody>
      </p:sp>
      <p:sp>
        <p:nvSpPr>
          <p:cNvPr id="329" name="Shape 329"/>
          <p:cNvSpPr/>
          <p:nvPr/>
        </p:nvSpPr>
        <p:spPr>
          <a:xfrm>
            <a:off x="1396127" y="3913182"/>
            <a:ext cx="2620910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lang="en-US"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 Generation</a:t>
            </a:r>
            <a:endParaRPr sz="218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4BA38BE0-223E-442A-B3C9-82A1B6581E2B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2071" y="2683649"/>
            <a:ext cx="5536268" cy="2866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135962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1680" y="3287999"/>
            <a:ext cx="3306589" cy="2479942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Shape 373"/>
          <p:cNvSpPr/>
          <p:nvPr/>
        </p:nvSpPr>
        <p:spPr>
          <a:xfrm>
            <a:off x="2700839" y="1743969"/>
            <a:ext cx="679032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Reinforcement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Evaluate after action</a:t>
            </a:r>
          </a:p>
        </p:txBody>
      </p:sp>
      <p:sp>
        <p:nvSpPr>
          <p:cNvPr id="374" name="Shape 374"/>
          <p:cNvSpPr/>
          <p:nvPr/>
        </p:nvSpPr>
        <p:spPr>
          <a:xfrm>
            <a:off x="3045495" y="2612474"/>
            <a:ext cx="1578958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Game Play</a:t>
            </a:r>
          </a:p>
        </p:txBody>
      </p:sp>
      <p:pic>
        <p:nvPicPr>
          <p:cNvPr id="376" name="pasted-image.png"/>
          <p:cNvPicPr/>
          <p:nvPr/>
        </p:nvPicPr>
        <p:blipFill>
          <a:blip r:embed="rId3">
            <a:extLst/>
          </a:blip>
          <a:srcRect l="9919" r="45088"/>
          <a:stretch>
            <a:fillRect/>
          </a:stretch>
        </p:blipFill>
        <p:spPr>
          <a:xfrm>
            <a:off x="7241309" y="3288007"/>
            <a:ext cx="2677860" cy="2479934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7989532" y="2612474"/>
            <a:ext cx="1181414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1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pPr lvl="0">
              <a:defRPr sz="1800"/>
            </a:pP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Chatbot</a:t>
            </a:r>
          </a:p>
        </p:txBody>
      </p:sp>
      <p:sp>
        <p:nvSpPr>
          <p:cNvPr id="8" name="Shape 393">
            <a:extLst>
              <a:ext uri="{FF2B5EF4-FFF2-40B4-BE49-F238E27FC236}">
                <a16:creationId xmlns:a16="http://schemas.microsoft.com/office/drawing/2014/main" id="{3A09E609-4D62-4B26-B1FF-7FD39551F6E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11908950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2700839" y="1743969"/>
            <a:ext cx="679032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Reinforcement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Evaluate after action</a:t>
            </a:r>
          </a:p>
        </p:txBody>
      </p:sp>
      <p:sp>
        <p:nvSpPr>
          <p:cNvPr id="8" name="Shape 393">
            <a:extLst>
              <a:ext uri="{FF2B5EF4-FFF2-40B4-BE49-F238E27FC236}">
                <a16:creationId xmlns:a16="http://schemas.microsoft.com/office/drawing/2014/main" id="{3A09E609-4D62-4B26-B1FF-7FD39551F6E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Reinforcement Learning</a:t>
            </a: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4A6C4676-57D5-4ADE-8B02-A941B91A3A1C}"/>
              </a:ext>
            </a:extLst>
          </p:cNvPr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1516" y="3715839"/>
            <a:ext cx="6388964" cy="2654832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381">
            <a:extLst>
              <a:ext uri="{FF2B5EF4-FFF2-40B4-BE49-F238E27FC236}">
                <a16:creationId xmlns:a16="http://schemas.microsoft.com/office/drawing/2014/main" id="{241DC8CF-8AAE-4AE7-9BDC-7C6FA7471C8C}"/>
              </a:ext>
            </a:extLst>
          </p:cNvPr>
          <p:cNvSpPr/>
          <p:nvPr/>
        </p:nvSpPr>
        <p:spPr>
          <a:xfrm>
            <a:off x="2144596" y="2653193"/>
            <a:ext cx="790280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일단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Action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취한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뒤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Reward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State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가진다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State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Reward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Action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높인다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9340509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2700839" y="1743969"/>
            <a:ext cx="6790321" cy="407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Reinforcement Learning</a:t>
            </a:r>
            <a:r>
              <a:rPr sz="218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Evaluate after action</a:t>
            </a:r>
          </a:p>
        </p:txBody>
      </p:sp>
      <p:sp>
        <p:nvSpPr>
          <p:cNvPr id="8" name="Shape 393">
            <a:extLst>
              <a:ext uri="{FF2B5EF4-FFF2-40B4-BE49-F238E27FC236}">
                <a16:creationId xmlns:a16="http://schemas.microsoft.com/office/drawing/2014/main" id="{3A09E609-4D62-4B26-B1FF-7FD39551F6E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Reinforcement Learning</a:t>
            </a:r>
          </a:p>
        </p:txBody>
      </p:sp>
      <p:sp>
        <p:nvSpPr>
          <p:cNvPr id="10" name="Shape 381">
            <a:extLst>
              <a:ext uri="{FF2B5EF4-FFF2-40B4-BE49-F238E27FC236}">
                <a16:creationId xmlns:a16="http://schemas.microsoft.com/office/drawing/2014/main" id="{241DC8CF-8AAE-4AE7-9BDC-7C6FA7471C8C}"/>
              </a:ext>
            </a:extLst>
          </p:cNvPr>
          <p:cNvSpPr/>
          <p:nvPr/>
        </p:nvSpPr>
        <p:spPr>
          <a:xfrm>
            <a:off x="2144596" y="2653193"/>
            <a:ext cx="7902805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일단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Action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취한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뒤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Reward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새로운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State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가진다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State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높은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Reward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받을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Action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확률을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높인다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pic>
        <p:nvPicPr>
          <p:cNvPr id="6" name="pasted-image.png">
            <a:extLst>
              <a:ext uri="{FF2B5EF4-FFF2-40B4-BE49-F238E27FC236}">
                <a16:creationId xmlns:a16="http://schemas.microsoft.com/office/drawing/2014/main" id="{551242C2-7E17-4B95-A428-337AE3A9063A}"/>
              </a:ext>
            </a:extLst>
          </p:cNvPr>
          <p:cNvPicPr/>
          <p:nvPr/>
        </p:nvPicPr>
        <p:blipFill>
          <a:blip r:embed="rId2">
            <a:extLst/>
          </a:blip>
          <a:srcRect t="34604" r="39894"/>
          <a:stretch>
            <a:fillRect/>
          </a:stretch>
        </p:blipFill>
        <p:spPr>
          <a:xfrm>
            <a:off x="6248600" y="3493570"/>
            <a:ext cx="3059235" cy="28741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ng">
            <a:extLst>
              <a:ext uri="{FF2B5EF4-FFF2-40B4-BE49-F238E27FC236}">
                <a16:creationId xmlns:a16="http://schemas.microsoft.com/office/drawing/2014/main" id="{3B6ADDCE-3DAB-46F2-90D1-3E4C3F64270D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4596" y="4406102"/>
            <a:ext cx="3815712" cy="15855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242658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7526" y="1901121"/>
            <a:ext cx="4796948" cy="3464462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Reinforcement Learning</a:t>
            </a:r>
          </a:p>
        </p:txBody>
      </p:sp>
      <p:sp>
        <p:nvSpPr>
          <p:cNvPr id="394" name="Shape 394"/>
          <p:cNvSpPr/>
          <p:nvPr/>
        </p:nvSpPr>
        <p:spPr>
          <a:xfrm>
            <a:off x="3527187" y="5892539"/>
            <a:ext cx="5137625" cy="364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700"/>
            </a:lvl1pPr>
          </a:lstStyle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인간</a:t>
            </a:r>
            <a:r>
              <a:rPr sz="1898" dirty="0">
                <a:latin typeface="배달의민족 도현" panose="020B0600000101010101" pitchFamily="50" charset="-127"/>
              </a:rPr>
              <a:t>/</a:t>
            </a:r>
            <a:r>
              <a:rPr sz="1898" dirty="0" err="1">
                <a:latin typeface="배달의민족 도현" panose="020B0600000101010101" pitchFamily="50" charset="-127"/>
              </a:rPr>
              <a:t>동물의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학습방식과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가장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유사한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학습방식</a:t>
            </a:r>
            <a:endParaRPr sz="1898" dirty="0">
              <a:latin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1406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>
                <a:solidFill>
                  <a:srgbClr val="060409"/>
                </a:solidFill>
              </a:rPr>
              <a:t>Three Types of ML </a:t>
            </a:r>
            <a:r>
              <a:rPr sz="4000" b="1" dirty="0" err="1">
                <a:solidFill>
                  <a:srgbClr val="060409"/>
                </a:solidFill>
              </a:rPr>
              <a:t>비교</a:t>
            </a:r>
            <a:endParaRPr sz="4000" b="1" dirty="0">
              <a:solidFill>
                <a:srgbClr val="060409"/>
              </a:solidFill>
            </a:endParaRPr>
          </a:p>
        </p:txBody>
      </p:sp>
      <p:graphicFrame>
        <p:nvGraphicFramePr>
          <p:cNvPr id="398" name="Table 398"/>
          <p:cNvGraphicFramePr/>
          <p:nvPr>
            <p:extLst>
              <p:ext uri="{D42A27DB-BD31-4B8C-83A1-F6EECF244321}">
                <p14:modId xmlns:p14="http://schemas.microsoft.com/office/powerpoint/2010/main" val="1575783154"/>
              </p:ext>
            </p:extLst>
          </p:nvPr>
        </p:nvGraphicFramePr>
        <p:xfrm>
          <a:off x="1195754" y="1690688"/>
          <a:ext cx="9589477" cy="4617084"/>
        </p:xfrm>
        <a:graphic>
          <a:graphicData uri="http://schemas.openxmlformats.org/drawingml/2006/table">
            <a:tbl>
              <a:tblPr firstRow="1" firstCol="1"/>
              <a:tblGrid>
                <a:gridCol w="1054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9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9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49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607">
                <a:tc>
                  <a:txBody>
                    <a:bodyPr/>
                    <a:lstStyle/>
                    <a:p>
                      <a:pPr lvl="0" algn="ctr" defTabSz="914400">
                        <a:defRPr sz="2400" b="0">
                          <a:sym typeface="Apple SD 산돌고딕 Neo 볼드체"/>
                        </a:defRPr>
                      </a:pP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Supervised 
Learning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Unsupervised
Learning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Reinforcement
Learning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607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개념</a:t>
                      </a:r>
                      <a:endParaRPr sz="1700" dirty="0">
                        <a:solidFill>
                          <a:srgbClr val="FFFFFF"/>
                        </a:solidFill>
                        <a:latin typeface="배달의민족 도현" panose="020B0600000101010101" pitchFamily="50" charset="-127"/>
                        <a:sym typeface="Apple SD 산돌고딕 Neo 볼드체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Learning from
labeled data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Learning from 
unlabeled data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Evaluate after Action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5187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적용</a:t>
                      </a:r>
                      <a:endParaRPr sz="1700" dirty="0">
                        <a:solidFill>
                          <a:srgbClr val="FFFFFF"/>
                        </a:solidFill>
                        <a:latin typeface="배달의민족 도현" panose="020B0600000101010101" pitchFamily="50" charset="-127"/>
                        <a:sym typeface="Apple SD 산돌고딕 Neo 볼드체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Classification
Object Detection
Machine Translation
…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Clustering
Image Generation
…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Game AI
Chatbot System
…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963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기타</a:t>
                      </a:r>
                      <a:endParaRPr sz="1700" dirty="0">
                        <a:solidFill>
                          <a:srgbClr val="FFFFFF"/>
                        </a:solidFill>
                        <a:latin typeface="배달의민족 도현" panose="020B0600000101010101" pitchFamily="50" charset="-127"/>
                        <a:sym typeface="Apple SD 산돌고딕 Neo 볼드체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대부분의</a:t>
                      </a:r>
                      <a:r>
                        <a:rPr sz="1700" dirty="0">
                          <a:latin typeface="배달의민족 도현" panose="020B0600000101010101" pitchFamily="50" charset="-127"/>
                        </a:rPr>
                        <a:t> 
Machine Learning </a:t>
                      </a:r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사례</a:t>
                      </a: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>
                          <a:latin typeface="배달의민족 도현" panose="020B0600000101010101" pitchFamily="50" charset="-127"/>
                        </a:rPr>
                        <a:t>-</a:t>
                      </a: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인간의</a:t>
                      </a:r>
                      <a:r>
                        <a:rPr sz="17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학습방식과</a:t>
                      </a:r>
                      <a:r>
                        <a:rPr sz="1700" dirty="0">
                          <a:latin typeface="배달의민족 도현" panose="020B0600000101010101" pitchFamily="50" charset="-127"/>
                        </a:rPr>
                        <a:t> 
</a:t>
                      </a:r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가장</a:t>
                      </a:r>
                      <a:r>
                        <a:rPr sz="17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유사</a:t>
                      </a: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70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국문</a:t>
                      </a:r>
                      <a:endParaRPr sz="1700" dirty="0">
                        <a:solidFill>
                          <a:srgbClr val="FFFFFF"/>
                        </a:solidFill>
                        <a:latin typeface="배달의민족 도현" panose="020B0600000101010101" pitchFamily="50" charset="-127"/>
                        <a:sym typeface="Apple SD 산돌고딕 Neo 볼드체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지도학습</a:t>
                      </a: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비지도학습</a:t>
                      </a: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700" dirty="0" err="1">
                          <a:latin typeface="배달의민족 도현" panose="020B0600000101010101" pitchFamily="50" charset="-127"/>
                        </a:rPr>
                        <a:t>강화학습</a:t>
                      </a:r>
                      <a:endParaRPr sz="17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5077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Focus on Supervised Learning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D8B8206B-557E-4F91-AE79-437E5B605D23}"/>
              </a:ext>
            </a:extLst>
          </p:cNvPr>
          <p:cNvPicPr/>
          <p:nvPr/>
        </p:nvPicPr>
        <p:blipFill>
          <a:blip r:embed="rId2">
            <a:extLst/>
          </a:blip>
          <a:srcRect t="15433" b="27789"/>
          <a:stretch>
            <a:fillRect/>
          </a:stretch>
        </p:blipFill>
        <p:spPr>
          <a:xfrm>
            <a:off x="1790741" y="2384556"/>
            <a:ext cx="8105780" cy="292599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8D65A99F-A456-44B5-BE7D-26E928743626}"/>
              </a:ext>
            </a:extLst>
          </p:cNvPr>
          <p:cNvSpPr/>
          <p:nvPr/>
        </p:nvSpPr>
        <p:spPr>
          <a:xfrm>
            <a:off x="1661787" y="3552091"/>
            <a:ext cx="2898490" cy="223910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336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classification에 대한 이미지 검색결과">
            <a:extLst>
              <a:ext uri="{FF2B5EF4-FFF2-40B4-BE49-F238E27FC236}">
                <a16:creationId xmlns:a16="http://schemas.microsoft.com/office/drawing/2014/main" id="{33B48468-7ABA-4EE2-9D0E-BF55EA9E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58" y="2184524"/>
            <a:ext cx="5298884" cy="36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308">
            <a:extLst>
              <a:ext uri="{FF2B5EF4-FFF2-40B4-BE49-F238E27FC236}">
                <a16:creationId xmlns:a16="http://schemas.microsoft.com/office/drawing/2014/main" id="{7EBFC23D-8A85-41E4-9420-3E938855E71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Image Classification</a:t>
            </a:r>
            <a:endParaRPr sz="4000" b="1" dirty="0">
              <a:solidFill>
                <a:srgbClr val="0604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84226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Image Classification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2050" name="Picture 2" descr="image classification에 대한 이미지 검색결과">
            <a:extLst>
              <a:ext uri="{FF2B5EF4-FFF2-40B4-BE49-F238E27FC236}">
                <a16:creationId xmlns:a16="http://schemas.microsoft.com/office/drawing/2014/main" id="{33B48468-7ABA-4EE2-9D0E-BF55EA9EB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2172801"/>
            <a:ext cx="5298884" cy="36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C9778C7D-F9C9-44E9-9F36-D072EAD2AA93}"/>
              </a:ext>
            </a:extLst>
          </p:cNvPr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7602" y="3539224"/>
            <a:ext cx="3279617" cy="173819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97">
            <a:extLst>
              <a:ext uri="{FF2B5EF4-FFF2-40B4-BE49-F238E27FC236}">
                <a16:creationId xmlns:a16="http://schemas.microsoft.com/office/drawing/2014/main" id="{17C7A54C-73FF-4E50-A182-A6BBFD9DEAEF}"/>
              </a:ext>
            </a:extLst>
          </p:cNvPr>
          <p:cNvSpPr/>
          <p:nvPr/>
        </p:nvSpPr>
        <p:spPr>
          <a:xfrm>
            <a:off x="7842738" y="2444477"/>
            <a:ext cx="2837316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DATA and </a:t>
            </a:r>
            <a:r>
              <a:rPr sz="16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Label</a:t>
            </a:r>
          </a:p>
          <a:p>
            <a:pPr lvl="0" algn="ctr">
              <a:defRPr sz="1800"/>
            </a:pP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cat    dog    cat    dog    cat</a:t>
            </a:r>
          </a:p>
        </p:txBody>
      </p:sp>
    </p:spTree>
    <p:extLst>
      <p:ext uri="{BB962C8B-B14F-4D97-AF65-F5344CB8AC3E}">
        <p14:creationId xmlns:p14="http://schemas.microsoft.com/office/powerpoint/2010/main" val="42118730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2426604" y="1783571"/>
            <a:ext cx="7310268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A.I.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?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</a:p>
          <a:p>
            <a:pPr lvl="0" algn="ctr">
              <a:defRPr sz="1800"/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</a:t>
            </a:r>
          </a:p>
          <a:p>
            <a:pPr lvl="0" algn="ctr">
              <a:defRPr sz="1800"/>
            </a:pP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같이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생각하고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판단할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수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있는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컴퓨터</a:t>
            </a:r>
            <a:r>
              <a:rPr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</a:p>
        </p:txBody>
      </p:sp>
      <p:pic>
        <p:nvPicPr>
          <p:cNvPr id="7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999" y="3534164"/>
            <a:ext cx="2531438" cy="1611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1008" y="3581067"/>
            <a:ext cx="1518048" cy="151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02593" y="3187594"/>
            <a:ext cx="2219142" cy="1926638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4438517" y="5488920"/>
            <a:ext cx="243816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인간에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비해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높은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연산능력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복잡한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계산을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빠르게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처리</a:t>
            </a:r>
            <a:endParaRPr sz="1600" dirty="0">
              <a:latin typeface="배달의민족 도현" panose="020B0600000101010101" pitchFamily="50" charset="-127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7992481" y="5488920"/>
            <a:ext cx="2516716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인간에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비해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낮은</a:t>
            </a:r>
            <a:r>
              <a:rPr sz="16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sz="16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인지능력</a:t>
            </a:r>
            <a:endParaRPr sz="16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개와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고양이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구분도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못한다</a:t>
            </a:r>
            <a:r>
              <a:rPr sz="1600" dirty="0">
                <a:latin typeface="배달의민족 도현" panose="020B0600000101010101" pitchFamily="50" charset="-127"/>
              </a:rPr>
              <a:t>!</a:t>
            </a:r>
          </a:p>
        </p:txBody>
      </p:sp>
      <p:sp>
        <p:nvSpPr>
          <p:cNvPr id="78" name="Shape 78"/>
          <p:cNvSpPr/>
          <p:nvPr/>
        </p:nvSpPr>
        <p:spPr>
          <a:xfrm>
            <a:off x="1680619" y="5488920"/>
            <a:ext cx="1583768" cy="564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그러나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  <a:r>
              <a:rPr sz="1600" dirty="0" err="1">
                <a:latin typeface="배달의민족 도현" panose="020B0600000101010101" pitchFamily="50" charset="-127"/>
              </a:rPr>
              <a:t>컴퓨터는</a:t>
            </a:r>
            <a:r>
              <a:rPr sz="1600" dirty="0">
                <a:latin typeface="배달의민족 도현" panose="020B0600000101010101" pitchFamily="50" charset="-127"/>
              </a:rPr>
              <a:t> </a:t>
            </a:r>
          </a:p>
          <a:p>
            <a:pPr lvl="0">
              <a:defRPr sz="1800"/>
            </a:pPr>
            <a:r>
              <a:rPr sz="1600" dirty="0" err="1">
                <a:latin typeface="배달의민족 도현" panose="020B0600000101010101" pitchFamily="50" charset="-127"/>
              </a:rPr>
              <a:t>기본적으로</a:t>
            </a:r>
            <a:r>
              <a:rPr sz="1600" dirty="0">
                <a:latin typeface="배달의민족 도현" panose="020B0600000101010101" pitchFamily="50" charset="-127"/>
              </a:rPr>
              <a:t>..</a:t>
            </a:r>
          </a:p>
        </p:txBody>
      </p:sp>
      <p:sp>
        <p:nvSpPr>
          <p:cNvPr id="10" name="Shape 71">
            <a:extLst>
              <a:ext uri="{FF2B5EF4-FFF2-40B4-BE49-F238E27FC236}">
                <a16:creationId xmlns:a16="http://schemas.microsoft.com/office/drawing/2014/main" id="{5E1D2395-C4D8-4946-8F6B-0E1D5CDDA08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Aritificial</a:t>
            </a:r>
            <a:r>
              <a:rPr sz="4000" b="1" dirty="0">
                <a:solidFill>
                  <a:srgbClr val="060409"/>
                </a:solidFill>
              </a:rPr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272776084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Image Classification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8DA5-3492-425C-914B-DF3FFFB95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3"/>
          <a:stretch/>
        </p:blipFill>
        <p:spPr>
          <a:xfrm>
            <a:off x="8103391" y="2004495"/>
            <a:ext cx="2409459" cy="1160739"/>
          </a:xfrm>
          <a:prstGeom prst="rect">
            <a:avLst/>
          </a:prstGeom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F2A85A15-0D06-4465-9948-11F0BC981CB6}"/>
              </a:ext>
            </a:extLst>
          </p:cNvPr>
          <p:cNvSpPr/>
          <p:nvPr/>
        </p:nvSpPr>
        <p:spPr>
          <a:xfrm>
            <a:off x="7766832" y="3406389"/>
            <a:ext cx="3082575" cy="2380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2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rows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, 3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columns</a:t>
            </a: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2x3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matrix</a:t>
            </a:r>
          </a:p>
          <a:p>
            <a:pPr lvl="0" algn="ctr">
              <a:defRPr sz="1800"/>
            </a:pPr>
            <a:endParaRPr lang="en-US" altLang="ko-KR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For Image, </a:t>
            </a: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32x32 image is</a:t>
            </a:r>
          </a:p>
          <a:p>
            <a:pPr lvl="0" algn="ctr">
              <a:defRPr sz="1800"/>
            </a:pP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32x32 matrix</a:t>
            </a:r>
          </a:p>
        </p:txBody>
      </p:sp>
      <p:pic>
        <p:nvPicPr>
          <p:cNvPr id="14" name="Picture 2" descr="image classification에 대한 이미지 검색결과">
            <a:extLst>
              <a:ext uri="{FF2B5EF4-FFF2-40B4-BE49-F238E27FC236}">
                <a16:creationId xmlns:a16="http://schemas.microsoft.com/office/drawing/2014/main" id="{82DB4E65-DCB4-42D1-BEF4-D5ACD5AF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2172801"/>
            <a:ext cx="5298884" cy="36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297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688DA5-3492-425C-914B-DF3FFFB95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30"/>
          <a:stretch/>
        </p:blipFill>
        <p:spPr>
          <a:xfrm>
            <a:off x="2405976" y="2520307"/>
            <a:ext cx="2409459" cy="1125570"/>
          </a:xfrm>
          <a:prstGeom prst="rect">
            <a:avLst/>
          </a:prstGeom>
        </p:spPr>
      </p:pic>
      <p:sp>
        <p:nvSpPr>
          <p:cNvPr id="10" name="Shape 197">
            <a:extLst>
              <a:ext uri="{FF2B5EF4-FFF2-40B4-BE49-F238E27FC236}">
                <a16:creationId xmlns:a16="http://schemas.microsoft.com/office/drawing/2014/main" id="{F2A85A15-0D06-4465-9948-11F0BC981CB6}"/>
              </a:ext>
            </a:extLst>
          </p:cNvPr>
          <p:cNvSpPr/>
          <p:nvPr/>
        </p:nvSpPr>
        <p:spPr>
          <a:xfrm>
            <a:off x="2069417" y="4691641"/>
            <a:ext cx="3082575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2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rows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, 3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columns</a:t>
            </a: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2x3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matrix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744AAB-5DE3-489A-8BEF-C48B56EE1142}"/>
              </a:ext>
            </a:extLst>
          </p:cNvPr>
          <p:cNvSpPr/>
          <p:nvPr/>
        </p:nvSpPr>
        <p:spPr>
          <a:xfrm>
            <a:off x="5900278" y="4298372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altLang="ko-KR" sz="2500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call nx1 or 1xn matrix </a:t>
            </a:r>
          </a:p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”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368EF1-8932-4897-939D-28A0CA0F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119" y="2520307"/>
            <a:ext cx="682318" cy="13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0732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060409"/>
                </a:solidFill>
              </a:rPr>
              <a:t>Image Classification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10" name="Shape 197">
            <a:extLst>
              <a:ext uri="{FF2B5EF4-FFF2-40B4-BE49-F238E27FC236}">
                <a16:creationId xmlns:a16="http://schemas.microsoft.com/office/drawing/2014/main" id="{F2A85A15-0D06-4465-9948-11F0BC981CB6}"/>
              </a:ext>
            </a:extLst>
          </p:cNvPr>
          <p:cNvSpPr/>
          <p:nvPr/>
        </p:nvSpPr>
        <p:spPr>
          <a:xfrm>
            <a:off x="7885453" y="3699464"/>
            <a:ext cx="2845332" cy="2380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vector</a:t>
            </a:r>
          </a:p>
          <a:p>
            <a:pPr lvl="0" algn="ctr">
              <a:defRPr sz="1800"/>
            </a:pPr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For Image, </a:t>
            </a:r>
          </a:p>
          <a:p>
            <a:pPr lvl="0" algn="ctr">
              <a:defRPr sz="1800"/>
            </a:pP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32x32 image is</a:t>
            </a:r>
          </a:p>
          <a:p>
            <a:pPr lvl="0" algn="ctr">
              <a:defRPr sz="1800"/>
            </a:pP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1024-size vector</a:t>
            </a:r>
          </a:p>
          <a:p>
            <a:pPr lvl="0" algn="ctr">
              <a:defRPr sz="1800"/>
            </a:pPr>
            <a:endParaRPr lang="en-US" altLang="ko-KR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Apple SD 산돌고딕 Neo 볼드체"/>
              <a:sym typeface="Apple SD 산돌고딕 Neo 볼드체"/>
            </a:endParaRPr>
          </a:p>
        </p:txBody>
      </p:sp>
      <p:pic>
        <p:nvPicPr>
          <p:cNvPr id="14" name="Picture 2" descr="image classification에 대한 이미지 검색결과">
            <a:extLst>
              <a:ext uri="{FF2B5EF4-FFF2-40B4-BE49-F238E27FC236}">
                <a16:creationId xmlns:a16="http://schemas.microsoft.com/office/drawing/2014/main" id="{82DB4E65-DCB4-42D1-BEF4-D5ACD5AF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865" y="2172801"/>
            <a:ext cx="5298884" cy="369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DFC8D2-97D6-4DE0-96FC-9802DB50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60" y="2282550"/>
            <a:ext cx="682318" cy="131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1123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38C6C4-9FDA-4FA7-8708-D14DE469D06E}"/>
              </a:ext>
            </a:extLst>
          </p:cNvPr>
          <p:cNvSpPr/>
          <p:nvPr/>
        </p:nvSpPr>
        <p:spPr>
          <a:xfrm>
            <a:off x="-50080" y="3887156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negative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1FAFED-A38F-4853-A76E-FE88C1F5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49" y="1984792"/>
            <a:ext cx="3406143" cy="17030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11C561-45E5-4950-8BCC-9DB185B7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017" y="2174576"/>
            <a:ext cx="4337905" cy="149429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FA8F27-7376-4AAB-8900-B0E018BCEB81}"/>
              </a:ext>
            </a:extLst>
          </p:cNvPr>
          <p:cNvSpPr/>
          <p:nvPr/>
        </p:nvSpPr>
        <p:spPr>
          <a:xfrm>
            <a:off x="5575969" y="386815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subtracting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B975D4-23AD-45DE-8B23-00145F18E692}"/>
              </a:ext>
            </a:extLst>
          </p:cNvPr>
          <p:cNvSpPr/>
          <p:nvPr/>
        </p:nvSpPr>
        <p:spPr>
          <a:xfrm>
            <a:off x="5482186" y="4749168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two matrices must </a:t>
            </a:r>
          </a:p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be the same size, 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466034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38C6C4-9FDA-4FA7-8708-D14DE469D06E}"/>
              </a:ext>
            </a:extLst>
          </p:cNvPr>
          <p:cNvSpPr/>
          <p:nvPr/>
        </p:nvSpPr>
        <p:spPr>
          <a:xfrm>
            <a:off x="2965938" y="4084500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multiply by constant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47708A-B4D6-47A0-998F-9B40AB33B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396" y="1923168"/>
            <a:ext cx="4161295" cy="172756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9C7A16-E87B-42DD-A2F3-DAB6348A35D7}"/>
              </a:ext>
            </a:extLst>
          </p:cNvPr>
          <p:cNvSpPr/>
          <p:nvPr/>
        </p:nvSpPr>
        <p:spPr>
          <a:xfrm>
            <a:off x="1761130" y="5090590"/>
            <a:ext cx="86697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call the constant a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scalar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 officially this is called "scalar multiplication".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66343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7BC9E3-4486-420D-BE62-F30278024C4C}"/>
              </a:ext>
            </a:extLst>
          </p:cNvPr>
          <p:cNvSpPr/>
          <p:nvPr/>
        </p:nvSpPr>
        <p:spPr>
          <a:xfrm>
            <a:off x="550984" y="4962435"/>
            <a:ext cx="1132449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 "transpose" a matrix, swap the rows and columns.</a:t>
            </a:r>
          </a:p>
          <a:p>
            <a:endParaRPr lang="en-US" altLang="ko-KR" sz="2500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put a "T" in the top right-hand corner to mean transpose:</a:t>
            </a:r>
            <a:endParaRPr lang="en-US" altLang="ko-KR" sz="2500" b="0" i="0" dirty="0">
              <a:solidFill>
                <a:srgbClr val="333333"/>
              </a:solidFill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82D7BE-F3F4-4EDF-8F9F-446A8E97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559" y="1911652"/>
            <a:ext cx="5226881" cy="19724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AF4D4AB-BF4C-4751-A345-633844A48AF5}"/>
              </a:ext>
            </a:extLst>
          </p:cNvPr>
          <p:cNvSpPr/>
          <p:nvPr/>
        </p:nvSpPr>
        <p:spPr>
          <a:xfrm>
            <a:off x="2965938" y="4084500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transposing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31918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F4D4AB-BF4C-4751-A345-633844A48AF5}"/>
              </a:ext>
            </a:extLst>
          </p:cNvPr>
          <p:cNvSpPr/>
          <p:nvPr/>
        </p:nvSpPr>
        <p:spPr>
          <a:xfrm>
            <a:off x="2965938" y="4009402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notation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9FB71B-EA1C-4C78-A332-77F94315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334" y="2150872"/>
            <a:ext cx="4185208" cy="14734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9FBA0F-3670-4349-9696-B1C7F602BF69}"/>
              </a:ext>
            </a:extLst>
          </p:cNvPr>
          <p:cNvSpPr/>
          <p:nvPr/>
        </p:nvSpPr>
        <p:spPr>
          <a:xfrm>
            <a:off x="3048000" y="4979035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Rows go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left-right</a:t>
            </a:r>
          </a:p>
          <a:p>
            <a:pPr algn="ctr"/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Columns go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up-down</a:t>
            </a:r>
            <a:endParaRPr lang="en-US" altLang="ko-KR" sz="2500" b="0" i="0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7962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ED7575-6A59-423F-957C-834D9A8D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07" y="1833011"/>
            <a:ext cx="5060660" cy="18192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A80FBA-E4FA-4621-AD7D-69C1E3D56003}"/>
              </a:ext>
            </a:extLst>
          </p:cNvPr>
          <p:cNvSpPr/>
          <p:nvPr/>
        </p:nvSpPr>
        <p:spPr>
          <a:xfrm>
            <a:off x="2965937" y="3794609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Multiplication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EBE3B4-07EC-488E-8DD6-AD46F7111968}"/>
              </a:ext>
            </a:extLst>
          </p:cNvPr>
          <p:cNvSpPr/>
          <p:nvPr/>
        </p:nvSpPr>
        <p:spPr>
          <a:xfrm>
            <a:off x="756137" y="4421352"/>
            <a:ext cx="105155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"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Dot Product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" is where we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multiply matching members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then sum up: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(1, 2, 3) · (7, 9, 11) = 1×7 + 2×9 + 3×11 = 58</a:t>
            </a:r>
          </a:p>
          <a:p>
            <a:pPr algn="ctr"/>
            <a:endParaRPr lang="en-US" altLang="ko-KR" sz="2500" b="0" i="0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b="0" i="0" dirty="0" err="1">
                <a:effectLst/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AxB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= C,  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i,j</a:t>
            </a:r>
            <a:r>
              <a:rPr lang="en-US" altLang="ko-KR" sz="1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 dot product of 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</a:t>
            </a:r>
            <a:r>
              <a:rPr lang="en-US" altLang="ko-KR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row of A and 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</a:t>
            </a:r>
            <a:r>
              <a:rPr lang="en-US" altLang="ko-KR" sz="1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row of B</a:t>
            </a:r>
            <a:endParaRPr lang="en-US" altLang="ko-KR" sz="2500" b="0" i="0" dirty="0">
              <a:effectLst/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718394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A80FBA-E4FA-4621-AD7D-69C1E3D56003}"/>
              </a:ext>
            </a:extLst>
          </p:cNvPr>
          <p:cNvSpPr/>
          <p:nvPr/>
        </p:nvSpPr>
        <p:spPr>
          <a:xfrm>
            <a:off x="2965937" y="3977820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Multiplication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EBE3B4-07EC-488E-8DD6-AD46F7111968}"/>
              </a:ext>
            </a:extLst>
          </p:cNvPr>
          <p:cNvSpPr/>
          <p:nvPr/>
        </p:nvSpPr>
        <p:spPr>
          <a:xfrm>
            <a:off x="756137" y="4995581"/>
            <a:ext cx="1051559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(1, 2, 3) · (8, 10, 12) = 1×8 + 2×10 + 3×12 </a:t>
            </a:r>
            <a:r>
              <a:rPr lang="ko-KR" altLang="en-US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64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C123D56-72FF-4DA9-ABD6-97485D476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854" y="1969836"/>
            <a:ext cx="5194699" cy="16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73564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A80FBA-E4FA-4621-AD7D-69C1E3D56003}"/>
              </a:ext>
            </a:extLst>
          </p:cNvPr>
          <p:cNvSpPr/>
          <p:nvPr/>
        </p:nvSpPr>
        <p:spPr>
          <a:xfrm>
            <a:off x="2939203" y="3774021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Multiplication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EBE3B4-07EC-488E-8DD6-AD46F7111968}"/>
              </a:ext>
            </a:extLst>
          </p:cNvPr>
          <p:cNvSpPr/>
          <p:nvPr/>
        </p:nvSpPr>
        <p:spPr>
          <a:xfrm>
            <a:off x="838200" y="4454874"/>
            <a:ext cx="105155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 can do the same thing for the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2nd row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and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1st column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(4, 5, 6) · (7, 9, 11) = 4×7 + 5×9 + 6×11 = 139</a:t>
            </a:r>
          </a:p>
          <a:p>
            <a:pPr algn="ctr"/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And for the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2nd row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 and </a:t>
            </a:r>
            <a:r>
              <a:rPr lang="en-US" altLang="ko-KR" sz="2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2nd column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(4, 5, 6) · (8, 10, 12) = 4×8 + 5×10 + 6×12 = 154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D914-0617-43FD-836E-CB31AED0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97" y="1690688"/>
            <a:ext cx="6360795" cy="17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14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Aritificial</a:t>
            </a:r>
            <a:r>
              <a:rPr sz="4000" b="1" dirty="0">
                <a:solidFill>
                  <a:srgbClr val="060409"/>
                </a:solidFill>
              </a:rPr>
              <a:t> Intelligence</a:t>
            </a:r>
          </a:p>
        </p:txBody>
      </p:sp>
      <p:sp>
        <p:nvSpPr>
          <p:cNvPr id="10" name="Shape 72">
            <a:extLst>
              <a:ext uri="{FF2B5EF4-FFF2-40B4-BE49-F238E27FC236}">
                <a16:creationId xmlns:a16="http://schemas.microsoft.com/office/drawing/2014/main" id="{32C7BEEA-58BB-4544-8D9B-08BE84B154E0}"/>
              </a:ext>
            </a:extLst>
          </p:cNvPr>
          <p:cNvSpPr/>
          <p:nvPr/>
        </p:nvSpPr>
        <p:spPr>
          <a:xfrm>
            <a:off x="1123314" y="3746468"/>
            <a:ext cx="2480360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아직 갈 길이 먼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Apple SD 산돌고딕 Neo 볼드체"/>
                <a:sym typeface="Apple SD 산돌고딕 Neo 볼드체"/>
              </a:rPr>
              <a:t>A.I.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Picture 2" descr="아이로봇에 대한 이미지 검색결과">
            <a:extLst>
              <a:ext uri="{FF2B5EF4-FFF2-40B4-BE49-F238E27FC236}">
                <a16:creationId xmlns:a16="http://schemas.microsoft.com/office/drawing/2014/main" id="{88429773-FF4F-4C59-88D8-1A909E056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20" y="2109033"/>
            <a:ext cx="27432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로봇에 대한 이미지 검색결과">
            <a:extLst>
              <a:ext uri="{FF2B5EF4-FFF2-40B4-BE49-F238E27FC236}">
                <a16:creationId xmlns:a16="http://schemas.microsoft.com/office/drawing/2014/main" id="{9A35FFDD-D200-48F8-916B-9DD14A10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0" y="2109033"/>
            <a:ext cx="2118360" cy="327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72">
            <a:extLst>
              <a:ext uri="{FF2B5EF4-FFF2-40B4-BE49-F238E27FC236}">
                <a16:creationId xmlns:a16="http://schemas.microsoft.com/office/drawing/2014/main" id="{5BA9B227-C8E6-4B51-AAC5-48D24765B5DB}"/>
              </a:ext>
            </a:extLst>
          </p:cNvPr>
          <p:cNvSpPr/>
          <p:nvPr/>
        </p:nvSpPr>
        <p:spPr>
          <a:xfrm>
            <a:off x="5267886" y="5746780"/>
            <a:ext cx="165622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Apple SD 산돌고딕 Neo 볼드체"/>
              </a:rPr>
              <a:t>이상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Shape 72">
            <a:extLst>
              <a:ext uri="{FF2B5EF4-FFF2-40B4-BE49-F238E27FC236}">
                <a16:creationId xmlns:a16="http://schemas.microsoft.com/office/drawing/2014/main" id="{623DD676-69E2-45E7-B2ED-EDB694E32B86}"/>
              </a:ext>
            </a:extLst>
          </p:cNvPr>
          <p:cNvSpPr/>
          <p:nvPr/>
        </p:nvSpPr>
        <p:spPr>
          <a:xfrm>
            <a:off x="8887386" y="5802248"/>
            <a:ext cx="165622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  <a:sym typeface="Apple SD 산돌고딕 Neo 볼드체"/>
              </a:rPr>
              <a:t>현실</a:t>
            </a:r>
            <a:endParaRPr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0209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ko-KR" sz="4000" b="1" dirty="0">
                <a:solidFill>
                  <a:srgbClr val="060409"/>
                </a:solidFill>
              </a:rPr>
              <a:t>Linear Algebra</a:t>
            </a:r>
            <a:endParaRPr sz="4000" b="1" dirty="0">
              <a:solidFill>
                <a:srgbClr val="060409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A80FBA-E4FA-4621-AD7D-69C1E3D56003}"/>
              </a:ext>
            </a:extLst>
          </p:cNvPr>
          <p:cNvSpPr/>
          <p:nvPr/>
        </p:nvSpPr>
        <p:spPr>
          <a:xfrm>
            <a:off x="2939203" y="3774021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Matrix Multiplication</a:t>
            </a:r>
            <a:endParaRPr lang="ko-KR" altLang="en-US" sz="25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EBE3B4-07EC-488E-8DD6-AD46F7111968}"/>
              </a:ext>
            </a:extLst>
          </p:cNvPr>
          <p:cNvSpPr/>
          <p:nvPr/>
        </p:nvSpPr>
        <p:spPr>
          <a:xfrm>
            <a:off x="838200" y="4454874"/>
            <a:ext cx="1051559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A: 2x3 matrix, B: 3x2 matrix 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C=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AxB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2x2 matrix</a:t>
            </a:r>
          </a:p>
          <a:p>
            <a:pPr algn="ctr"/>
            <a:endParaRPr lang="en-US" altLang="ko-KR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A: </a:t>
            </a:r>
            <a:r>
              <a:rPr lang="en-US" altLang="ko-KR" sz="2500" dirty="0" err="1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sz="25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B: </a:t>
            </a:r>
            <a:r>
              <a:rPr lang="en-US" altLang="ko-KR" sz="25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sz="2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C=</a:t>
            </a:r>
            <a:r>
              <a:rPr lang="en-US" altLang="ko-KR" sz="25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AxB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500" dirty="0" err="1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sz="25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k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matrix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99D914-0617-43FD-836E-CB31AED0B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97" y="1690688"/>
            <a:ext cx="6360795" cy="17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9458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Image Classification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62FB7-210F-4481-AD8C-1247BFE5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4" y="1561734"/>
            <a:ext cx="6990398" cy="4599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3C64F-867E-4A72-9569-36A431BC2715}"/>
              </a:ext>
            </a:extLst>
          </p:cNvPr>
          <p:cNvSpPr txBox="1"/>
          <p:nvPr/>
        </p:nvSpPr>
        <p:spPr>
          <a:xfrm>
            <a:off x="8493203" y="267757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A474B-6536-4FC8-8C7B-109FA7176403}"/>
              </a:ext>
            </a:extLst>
          </p:cNvPr>
          <p:cNvSpPr txBox="1"/>
          <p:nvPr/>
        </p:nvSpPr>
        <p:spPr>
          <a:xfrm>
            <a:off x="8106882" y="4449818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predict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 label from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trained model!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AFD741-F4A7-4378-92C4-614F41B4A491}"/>
              </a:ext>
            </a:extLst>
          </p:cNvPr>
          <p:cNvSpPr/>
          <p:nvPr/>
        </p:nvSpPr>
        <p:spPr>
          <a:xfrm flipH="1">
            <a:off x="6953647" y="2769909"/>
            <a:ext cx="107852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D4970AF-6F9C-4059-88D4-113A7E65A13D}"/>
              </a:ext>
            </a:extLst>
          </p:cNvPr>
          <p:cNvSpPr/>
          <p:nvPr/>
        </p:nvSpPr>
        <p:spPr>
          <a:xfrm flipH="1">
            <a:off x="6953647" y="4559139"/>
            <a:ext cx="107852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4ECC6E-0417-417E-BC22-0F78225FEF01}"/>
              </a:ext>
            </a:extLst>
          </p:cNvPr>
          <p:cNvSpPr txBox="1"/>
          <p:nvPr/>
        </p:nvSpPr>
        <p:spPr>
          <a:xfrm>
            <a:off x="8262371" y="5436706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 infer (inference)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69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Popular &amp; Simple Datasets</a:t>
            </a:r>
            <a:endParaRPr lang="ko-KR" altLang="en-US" sz="4000" dirty="0"/>
          </a:p>
        </p:txBody>
      </p:sp>
      <p:pic>
        <p:nvPicPr>
          <p:cNvPr id="2050" name="Picture 2" descr="cifar10에 대한 이미지 검색결과">
            <a:extLst>
              <a:ext uri="{FF2B5EF4-FFF2-40B4-BE49-F238E27FC236}">
                <a16:creationId xmlns:a16="http://schemas.microsoft.com/office/drawing/2014/main" id="{66455A1D-5249-439E-8B64-7D2D6CAB0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" y="2194560"/>
            <a:ext cx="45339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nist에 대한 이미지 검색결과">
            <a:extLst>
              <a:ext uri="{FF2B5EF4-FFF2-40B4-BE49-F238E27FC236}">
                <a16:creationId xmlns:a16="http://schemas.microsoft.com/office/drawing/2014/main" id="{199007E1-1D6E-4E20-BC1B-7234C5B6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0" y="2004060"/>
            <a:ext cx="5110480" cy="383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B47079-004D-4939-9BB4-42FB77B14123}"/>
              </a:ext>
            </a:extLst>
          </p:cNvPr>
          <p:cNvSpPr txBox="1"/>
          <p:nvPr/>
        </p:nvSpPr>
        <p:spPr>
          <a:xfrm>
            <a:off x="3146474" y="5836920"/>
            <a:ext cx="178286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CIFAR10</a:t>
            </a:r>
          </a:p>
          <a:p>
            <a:pPr algn="ctr"/>
            <a:r>
              <a:rPr lang="en-US" alt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32x32x3</a:t>
            </a:r>
            <a:endParaRPr lang="ko-KR" altLang="en-US" sz="1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DDFE1C-0984-4834-808E-07BD4E07DA5F}"/>
              </a:ext>
            </a:extLst>
          </p:cNvPr>
          <p:cNvSpPr txBox="1"/>
          <p:nvPr/>
        </p:nvSpPr>
        <p:spPr>
          <a:xfrm>
            <a:off x="8492197" y="5836920"/>
            <a:ext cx="13837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MNIST</a:t>
            </a:r>
          </a:p>
          <a:p>
            <a:pPr algn="ctr"/>
            <a:r>
              <a:rPr lang="en-US" altLang="ko-KR" sz="15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28x28x1</a:t>
            </a:r>
            <a:endParaRPr lang="ko-KR" altLang="en-US" sz="15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8447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Image Classification with ML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62FB7-210F-4481-AD8C-1247BFE5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4" y="1561734"/>
            <a:ext cx="6990398" cy="45994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E3C64F-867E-4A72-9569-36A431BC2715}"/>
              </a:ext>
            </a:extLst>
          </p:cNvPr>
          <p:cNvSpPr txBox="1"/>
          <p:nvPr/>
        </p:nvSpPr>
        <p:spPr>
          <a:xfrm>
            <a:off x="8233326" y="2677576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6AFD741-F4A7-4378-92C4-614F41B4A491}"/>
              </a:ext>
            </a:extLst>
          </p:cNvPr>
          <p:cNvSpPr/>
          <p:nvPr/>
        </p:nvSpPr>
        <p:spPr>
          <a:xfrm flipH="1">
            <a:off x="6953647" y="2769909"/>
            <a:ext cx="107852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6" name="Picture 2" descr="blackbox machine learning에 대한 이미지 검색결과">
            <a:extLst>
              <a:ext uri="{FF2B5EF4-FFF2-40B4-BE49-F238E27FC236}">
                <a16:creationId xmlns:a16="http://schemas.microsoft.com/office/drawing/2014/main" id="{E2A9AF51-3C68-41CF-8D67-2CE6CADF7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0"/>
          <a:stretch/>
        </p:blipFill>
        <p:spPr bwMode="auto">
          <a:xfrm>
            <a:off x="7521508" y="3667358"/>
            <a:ext cx="3832292" cy="178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ifar10에 대한 이미지 검색결과">
            <a:extLst>
              <a:ext uri="{FF2B5EF4-FFF2-40B4-BE49-F238E27FC236}">
                <a16:creationId xmlns:a16="http://schemas.microsoft.com/office/drawing/2014/main" id="{D02F0200-CADA-4BE7-8B88-71E470D87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059" y="4039987"/>
            <a:ext cx="1279078" cy="9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480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Image Classification with ML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62FB7-210F-4481-AD8C-1247BFE5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4" y="1561734"/>
            <a:ext cx="6990398" cy="4599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A474B-6536-4FC8-8C7B-109FA7176403}"/>
              </a:ext>
            </a:extLst>
          </p:cNvPr>
          <p:cNvSpPr txBox="1"/>
          <p:nvPr/>
        </p:nvSpPr>
        <p:spPr>
          <a:xfrm>
            <a:off x="8106882" y="4449818"/>
            <a:ext cx="2776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predict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 label from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trained model!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D4970AF-6F9C-4059-88D4-113A7E65A13D}"/>
              </a:ext>
            </a:extLst>
          </p:cNvPr>
          <p:cNvSpPr/>
          <p:nvPr/>
        </p:nvSpPr>
        <p:spPr>
          <a:xfrm flipH="1">
            <a:off x="6953647" y="4559139"/>
            <a:ext cx="1078523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2" name="Picture 2" descr="blackbox machine learning에 대한 이미지 검색결과">
            <a:extLst>
              <a:ext uri="{FF2B5EF4-FFF2-40B4-BE49-F238E27FC236}">
                <a16:creationId xmlns:a16="http://schemas.microsoft.com/office/drawing/2014/main" id="{64AB5127-F059-426C-A8D5-86F52012A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0" r="34125"/>
          <a:stretch/>
        </p:blipFill>
        <p:spPr bwMode="auto">
          <a:xfrm>
            <a:off x="8378528" y="2750012"/>
            <a:ext cx="1892060" cy="133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ar에 대한 이미지 검색결과">
            <a:extLst>
              <a:ext uri="{FF2B5EF4-FFF2-40B4-BE49-F238E27FC236}">
                <a16:creationId xmlns:a16="http://schemas.microsoft.com/office/drawing/2014/main" id="{53843E5B-05D8-458A-85D5-F924F7688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273" y="2404368"/>
            <a:ext cx="1083929" cy="68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B38C39-4E77-422F-8A08-FF13A0043B81}"/>
              </a:ext>
            </a:extLst>
          </p:cNvPr>
          <p:cNvSpPr txBox="1"/>
          <p:nvPr/>
        </p:nvSpPr>
        <p:spPr>
          <a:xfrm>
            <a:off x="8262372" y="5475493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 infer (inference)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183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Image Classification with ML</a:t>
            </a:r>
            <a:endParaRPr lang="ko-KR" altLang="en-US" sz="4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C62FB7-210F-4481-AD8C-1247BFE5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4" y="1561734"/>
            <a:ext cx="6990398" cy="4599426"/>
          </a:xfrm>
          <a:prstGeom prst="rect">
            <a:avLst/>
          </a:prstGeom>
        </p:spPr>
      </p:pic>
      <p:pic>
        <p:nvPicPr>
          <p:cNvPr id="12" name="Picture 2" descr="blackbox machine learning에 대한 이미지 검색결과">
            <a:extLst>
              <a:ext uri="{FF2B5EF4-FFF2-40B4-BE49-F238E27FC236}">
                <a16:creationId xmlns:a16="http://schemas.microsoft.com/office/drawing/2014/main" id="{64AB5127-F059-426C-A8D5-86F52012A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00" r="34125"/>
          <a:stretch/>
        </p:blipFill>
        <p:spPr bwMode="auto">
          <a:xfrm>
            <a:off x="7995138" y="2703120"/>
            <a:ext cx="2865108" cy="20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6C68C2-32B5-45DC-BEC7-15C402EC3DAB}"/>
              </a:ext>
            </a:extLst>
          </p:cNvPr>
          <p:cNvSpPr txBox="1"/>
          <p:nvPr/>
        </p:nvSpPr>
        <p:spPr>
          <a:xfrm>
            <a:off x="7925674" y="5090501"/>
            <a:ext cx="3321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Then, </a:t>
            </a:r>
          </a:p>
          <a:p>
            <a:pPr algn="ctr"/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What is </a:t>
            </a:r>
            <a:r>
              <a:rPr lang="en-US" altLang="ko-KR" b="1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r>
              <a:rPr lang="en-US" altLang="ko-KR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 (black box)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36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D2D-C1BE-4D34-8C2D-C6C53138BBAF}"/>
              </a:ext>
            </a:extLst>
          </p:cNvPr>
          <p:cNvSpPr txBox="1"/>
          <p:nvPr/>
        </p:nvSpPr>
        <p:spPr>
          <a:xfrm>
            <a:off x="691437" y="5122985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Array of 32x32x3 numbers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(3072 numbers total)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4905015" y="49727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parameters or 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9049992" y="3470644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numbers giving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37642-80FA-4C3F-84BF-296FE71E14A4}"/>
              </a:ext>
            </a:extLst>
          </p:cNvPr>
          <p:cNvSpPr txBox="1"/>
          <p:nvPr/>
        </p:nvSpPr>
        <p:spPr>
          <a:xfrm>
            <a:off x="4224252" y="2004447"/>
            <a:ext cx="400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 is mathematical function!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8734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D2D-C1BE-4D34-8C2D-C6C53138BBAF}"/>
              </a:ext>
            </a:extLst>
          </p:cNvPr>
          <p:cNvSpPr txBox="1"/>
          <p:nvPr/>
        </p:nvSpPr>
        <p:spPr>
          <a:xfrm>
            <a:off x="691437" y="5122985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Array of 32x32x3 numbers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(3072 numbers total)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4905015" y="49727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parameters or 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9049992" y="3470644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numbers giving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861A-E4F2-41E3-A4EA-446D48C719C4}"/>
              </a:ext>
            </a:extLst>
          </p:cNvPr>
          <p:cNvSpPr txBox="1"/>
          <p:nvPr/>
        </p:nvSpPr>
        <p:spPr>
          <a:xfrm>
            <a:off x="4625131" y="1717333"/>
            <a:ext cx="3379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</a:t>
            </a:r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Classifer</a:t>
            </a:r>
            <a:endParaRPr lang="en-US" altLang="ko-KR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 =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Wx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913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D2D-C1BE-4D34-8C2D-C6C53138BBAF}"/>
              </a:ext>
            </a:extLst>
          </p:cNvPr>
          <p:cNvSpPr txBox="1"/>
          <p:nvPr/>
        </p:nvSpPr>
        <p:spPr>
          <a:xfrm>
            <a:off x="691437" y="5122985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Array of 32x32x3 numbers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(3072 numbers total)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4905015" y="49727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parameters or 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9049992" y="3470644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numbers giving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861A-E4F2-41E3-A4EA-446D48C719C4}"/>
              </a:ext>
            </a:extLst>
          </p:cNvPr>
          <p:cNvSpPr txBox="1"/>
          <p:nvPr/>
        </p:nvSpPr>
        <p:spPr>
          <a:xfrm>
            <a:off x="4625131" y="1717333"/>
            <a:ext cx="3379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</a:t>
            </a:r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Classifer</a:t>
            </a:r>
            <a:endParaRPr lang="en-US" altLang="ko-KR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 =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Wx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ABC39-7A5A-468F-B7EF-177A29891554}"/>
              </a:ext>
            </a:extLst>
          </p:cNvPr>
          <p:cNvSpPr/>
          <p:nvPr/>
        </p:nvSpPr>
        <p:spPr>
          <a:xfrm>
            <a:off x="7268308" y="2286000"/>
            <a:ext cx="231265" cy="303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F1D99F-CD28-45F2-AE2F-BE7C4A313428}"/>
              </a:ext>
            </a:extLst>
          </p:cNvPr>
          <p:cNvSpPr txBox="1"/>
          <p:nvPr/>
        </p:nvSpPr>
        <p:spPr>
          <a:xfrm>
            <a:off x="7612887" y="2198851"/>
            <a:ext cx="779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3072x1</a:t>
            </a:r>
          </a:p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356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D2D-C1BE-4D34-8C2D-C6C53138BBAF}"/>
              </a:ext>
            </a:extLst>
          </p:cNvPr>
          <p:cNvSpPr txBox="1"/>
          <p:nvPr/>
        </p:nvSpPr>
        <p:spPr>
          <a:xfrm>
            <a:off x="691437" y="5122985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Array of 32x32x3 numbers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(3072 numbers total)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4905015" y="49727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parameters or 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9049992" y="3470644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numbers giving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861A-E4F2-41E3-A4EA-446D48C719C4}"/>
              </a:ext>
            </a:extLst>
          </p:cNvPr>
          <p:cNvSpPr txBox="1"/>
          <p:nvPr/>
        </p:nvSpPr>
        <p:spPr>
          <a:xfrm>
            <a:off x="4625131" y="1717333"/>
            <a:ext cx="3379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</a:t>
            </a:r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Classifer</a:t>
            </a:r>
            <a:endParaRPr lang="en-US" altLang="ko-KR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 =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Wx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ABC39-7A5A-468F-B7EF-177A29891554}"/>
              </a:ext>
            </a:extLst>
          </p:cNvPr>
          <p:cNvSpPr/>
          <p:nvPr/>
        </p:nvSpPr>
        <p:spPr>
          <a:xfrm>
            <a:off x="7268308" y="2286000"/>
            <a:ext cx="231265" cy="303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112F9-C5B4-476F-A387-0EF01A9A8A83}"/>
              </a:ext>
            </a:extLst>
          </p:cNvPr>
          <p:cNvSpPr txBox="1"/>
          <p:nvPr/>
        </p:nvSpPr>
        <p:spPr>
          <a:xfrm>
            <a:off x="7612887" y="2198851"/>
            <a:ext cx="779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3072x1</a:t>
            </a:r>
          </a:p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BA8535-BFC6-46EB-B293-C9FFD774FF93}"/>
              </a:ext>
            </a:extLst>
          </p:cNvPr>
          <p:cNvSpPr/>
          <p:nvPr/>
        </p:nvSpPr>
        <p:spPr>
          <a:xfrm>
            <a:off x="5113834" y="2175479"/>
            <a:ext cx="1335994" cy="515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99B6D-16B6-408F-B618-C9FE513A8ADF}"/>
              </a:ext>
            </a:extLst>
          </p:cNvPr>
          <p:cNvSpPr txBox="1"/>
          <p:nvPr/>
        </p:nvSpPr>
        <p:spPr>
          <a:xfrm>
            <a:off x="4268947" y="2202686"/>
            <a:ext cx="736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10x1</a:t>
            </a:r>
          </a:p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58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184" y="2156117"/>
            <a:ext cx="2752964" cy="23900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3" name="Table 83"/>
          <p:cNvGraphicFramePr/>
          <p:nvPr>
            <p:extLst>
              <p:ext uri="{D42A27DB-BD31-4B8C-83A1-F6EECF244321}">
                <p14:modId xmlns:p14="http://schemas.microsoft.com/office/powerpoint/2010/main" val="3400344693"/>
              </p:ext>
            </p:extLst>
          </p:nvPr>
        </p:nvGraphicFramePr>
        <p:xfrm>
          <a:off x="5659730" y="2273325"/>
          <a:ext cx="3876674" cy="2273760"/>
        </p:xfrm>
        <a:graphic>
          <a:graphicData uri="http://schemas.openxmlformats.org/drawingml/2006/table">
            <a:tbl>
              <a:tblPr firstRow="1"/>
              <a:tblGrid>
                <a:gridCol w="1938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8440"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개</a:t>
                      </a: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 err="1">
                          <a:solidFill>
                            <a:srgbClr val="FFFFFF"/>
                          </a:solidFill>
                          <a:latin typeface="배달의민족 도현" panose="020B0600000101010101" pitchFamily="50" charset="-127"/>
                          <a:sym typeface="Apple SD 산돌고딕 Neo 볼드체"/>
                        </a:rPr>
                        <a:t>고양이</a:t>
                      </a:r>
                      <a:endParaRPr sz="1400" dirty="0">
                        <a:solidFill>
                          <a:srgbClr val="FFFFFF"/>
                        </a:solidFill>
                        <a:latin typeface="배달의민족 도현" panose="020B0600000101010101" pitchFamily="50" charset="-127"/>
                        <a:sym typeface="Apple SD 산돌고딕 Neo 볼드체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440"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귀가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쳐져있다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귀가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뾰족하다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440"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눈매가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착하다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눈매가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매섭다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440"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덩치가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크다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덩치가</a:t>
                      </a:r>
                      <a:r>
                        <a:rPr sz="1400" dirty="0">
                          <a:latin typeface="배달의민족 도현" panose="020B0600000101010101" pitchFamily="50" charset="-127"/>
                        </a:rPr>
                        <a:t> </a:t>
                      </a:r>
                      <a:r>
                        <a:rPr sz="1400" dirty="0" err="1">
                          <a:latin typeface="배달의민족 도현" panose="020B0600000101010101" pitchFamily="50" charset="-127"/>
                        </a:rPr>
                        <a:t>작다</a:t>
                      </a:r>
                      <a:endParaRPr sz="1400" dirty="0">
                        <a:latin typeface="배달의민족 도현" panose="020B0600000101010101" pitchFamily="50" charset="-127"/>
                      </a:endParaRPr>
                    </a:p>
                  </a:txBody>
                  <a:tcPr marL="35719" marR="35719" marT="35719" marB="35719" anchor="ctr" horzOverflow="overflow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4" name="Shape 84"/>
          <p:cNvSpPr/>
          <p:nvPr/>
        </p:nvSpPr>
        <p:spPr>
          <a:xfrm>
            <a:off x="3139430" y="5246195"/>
            <a:ext cx="5458225" cy="656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898" dirty="0" err="1">
                <a:latin typeface="배달의민족 도현" panose="020B0600000101010101" pitchFamily="50" charset="-127"/>
              </a:rPr>
              <a:t>컴퓨터가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개와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고양이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사진을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구분하기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위해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필요한</a:t>
            </a:r>
            <a:endParaRPr sz="1898" dirty="0">
              <a:latin typeface="배달의민족 도현" panose="020B0600000101010101" pitchFamily="50" charset="-127"/>
            </a:endParaRPr>
          </a:p>
          <a:p>
            <a:pPr lvl="0" algn="ctr">
              <a:defRPr sz="1800"/>
            </a:pPr>
            <a:r>
              <a:rPr sz="1898" dirty="0">
                <a:latin typeface="배달의민족 도현" panose="020B0600000101010101" pitchFamily="50" charset="-127"/>
              </a:rPr>
              <a:t>‘</a:t>
            </a:r>
            <a:r>
              <a:rPr sz="1898" dirty="0" err="1">
                <a:latin typeface="배달의민족 도현" panose="020B0600000101010101" pitchFamily="50" charset="-127"/>
              </a:rPr>
              <a:t>규칙</a:t>
            </a:r>
            <a:r>
              <a:rPr sz="1898" dirty="0">
                <a:latin typeface="배달의민족 도현" panose="020B0600000101010101" pitchFamily="50" charset="-127"/>
              </a:rPr>
              <a:t>’ </a:t>
            </a:r>
            <a:r>
              <a:rPr sz="1898" dirty="0" err="1">
                <a:latin typeface="배달의민족 도현" panose="020B0600000101010101" pitchFamily="50" charset="-127"/>
              </a:rPr>
              <a:t>혹은</a:t>
            </a:r>
            <a:r>
              <a:rPr sz="1898" dirty="0">
                <a:latin typeface="배달의민족 도현" panose="020B0600000101010101" pitchFamily="50" charset="-127"/>
              </a:rPr>
              <a:t> ‘</a:t>
            </a:r>
            <a:r>
              <a:rPr sz="1898" dirty="0" err="1">
                <a:latin typeface="배달의민족 도현" panose="020B0600000101010101" pitchFamily="50" charset="-127"/>
              </a:rPr>
              <a:t>패턴’을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직접</a:t>
            </a:r>
            <a:r>
              <a:rPr sz="1898" dirty="0">
                <a:latin typeface="배달의민족 도현" panose="020B0600000101010101" pitchFamily="50" charset="-127"/>
              </a:rPr>
              <a:t> </a:t>
            </a:r>
            <a:r>
              <a:rPr sz="1898" dirty="0" err="1">
                <a:latin typeface="배달의민족 도현" panose="020B0600000101010101" pitchFamily="50" charset="-127"/>
              </a:rPr>
              <a:t>제시</a:t>
            </a:r>
            <a:r>
              <a:rPr sz="1898" dirty="0">
                <a:latin typeface="배달의민족 도현" panose="020B0600000101010101" pitchFamily="50" charset="-127"/>
              </a:rPr>
              <a:t>!</a:t>
            </a:r>
          </a:p>
        </p:txBody>
      </p:sp>
      <p:sp>
        <p:nvSpPr>
          <p:cNvPr id="7" name="Shape 87">
            <a:extLst>
              <a:ext uri="{FF2B5EF4-FFF2-40B4-BE49-F238E27FC236}">
                <a16:creationId xmlns:a16="http://schemas.microsoft.com/office/drawing/2014/main" id="{33D6542F-2DB7-402F-8E64-44F2A41CE8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과거의</a:t>
            </a:r>
            <a:r>
              <a:rPr sz="4000" b="1" dirty="0">
                <a:solidFill>
                  <a:srgbClr val="060409"/>
                </a:solidFill>
              </a:rPr>
              <a:t> AI: Rule-Based AI</a:t>
            </a:r>
          </a:p>
        </p:txBody>
      </p:sp>
    </p:spTree>
    <p:extLst>
      <p:ext uri="{BB962C8B-B14F-4D97-AF65-F5344CB8AC3E}">
        <p14:creationId xmlns:p14="http://schemas.microsoft.com/office/powerpoint/2010/main" val="157121461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F56D2D-C1BE-4D34-8C2D-C6C53138BBAF}"/>
              </a:ext>
            </a:extLst>
          </p:cNvPr>
          <p:cNvSpPr txBox="1"/>
          <p:nvPr/>
        </p:nvSpPr>
        <p:spPr>
          <a:xfrm>
            <a:off x="691437" y="5122985"/>
            <a:ext cx="344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Array of 32x32x3 numbers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(3072 numbers total)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4905015" y="4972739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parameters or 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9049992" y="3470644"/>
            <a:ext cx="240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 numbers giving 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C861A-E4F2-41E3-A4EA-446D48C719C4}"/>
              </a:ext>
            </a:extLst>
          </p:cNvPr>
          <p:cNvSpPr txBox="1"/>
          <p:nvPr/>
        </p:nvSpPr>
        <p:spPr>
          <a:xfrm>
            <a:off x="4625131" y="1717333"/>
            <a:ext cx="33794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</a:t>
            </a:r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Classifer</a:t>
            </a:r>
            <a:endParaRPr lang="en-US" altLang="ko-KR" sz="3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 =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Wx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ABC39-7A5A-468F-B7EF-177A29891554}"/>
              </a:ext>
            </a:extLst>
          </p:cNvPr>
          <p:cNvSpPr/>
          <p:nvPr/>
        </p:nvSpPr>
        <p:spPr>
          <a:xfrm>
            <a:off x="7268308" y="2286000"/>
            <a:ext cx="231265" cy="303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112F9-C5B4-476F-A387-0EF01A9A8A83}"/>
              </a:ext>
            </a:extLst>
          </p:cNvPr>
          <p:cNvSpPr txBox="1"/>
          <p:nvPr/>
        </p:nvSpPr>
        <p:spPr>
          <a:xfrm>
            <a:off x="7612887" y="2198851"/>
            <a:ext cx="779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3072x1</a:t>
            </a:r>
          </a:p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BA8535-BFC6-46EB-B293-C9FFD774FF93}"/>
              </a:ext>
            </a:extLst>
          </p:cNvPr>
          <p:cNvSpPr/>
          <p:nvPr/>
        </p:nvSpPr>
        <p:spPr>
          <a:xfrm>
            <a:off x="5113834" y="2175479"/>
            <a:ext cx="1335994" cy="5158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99B6D-16B6-408F-B618-C9FE513A8ADF}"/>
              </a:ext>
            </a:extLst>
          </p:cNvPr>
          <p:cNvSpPr txBox="1"/>
          <p:nvPr/>
        </p:nvSpPr>
        <p:spPr>
          <a:xfrm>
            <a:off x="4268947" y="2202686"/>
            <a:ext cx="736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10x1</a:t>
            </a:r>
          </a:p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vector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B02806-1AE3-4247-AC44-8FE30C16F9E2}"/>
              </a:ext>
            </a:extLst>
          </p:cNvPr>
          <p:cNvSpPr/>
          <p:nvPr/>
        </p:nvSpPr>
        <p:spPr>
          <a:xfrm>
            <a:off x="6831576" y="2175479"/>
            <a:ext cx="436732" cy="5158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61D975-F2AE-442C-A0A0-A4BFC62C7CEA}"/>
              </a:ext>
            </a:extLst>
          </p:cNvPr>
          <p:cNvSpPr txBox="1"/>
          <p:nvPr/>
        </p:nvSpPr>
        <p:spPr>
          <a:xfrm>
            <a:off x="6237405" y="2728153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10x3072 matrix !</a:t>
            </a:r>
            <a:endParaRPr lang="ko-KR" altLang="en-US" sz="1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1701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1894475" y="5337265"/>
            <a:ext cx="5742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weights, this should be changed during training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F5BFE2-E7A7-477F-939C-A18EE4E3A175}"/>
              </a:ext>
            </a:extLst>
          </p:cNvPr>
          <p:cNvSpPr txBox="1"/>
          <p:nvPr/>
        </p:nvSpPr>
        <p:spPr>
          <a:xfrm>
            <a:off x="7792603" y="5336000"/>
            <a:ext cx="126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bias, also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9762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4205204" y="5337265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00339A-5709-4E5C-9669-8121CF6E2A1C}"/>
              </a:ext>
            </a:extLst>
          </p:cNvPr>
          <p:cNvSpPr/>
          <p:nvPr/>
        </p:nvSpPr>
        <p:spPr>
          <a:xfrm>
            <a:off x="3165231" y="2719754"/>
            <a:ext cx="3294184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DDDB97-63F4-45DD-93EA-8329CE6CCB86}"/>
              </a:ext>
            </a:extLst>
          </p:cNvPr>
          <p:cNvSpPr/>
          <p:nvPr/>
        </p:nvSpPr>
        <p:spPr>
          <a:xfrm>
            <a:off x="6598866" y="2344067"/>
            <a:ext cx="939072" cy="31657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75DCE4-CEAA-4FA1-9C97-BAA779E88358}"/>
              </a:ext>
            </a:extLst>
          </p:cNvPr>
          <p:cNvSpPr/>
          <p:nvPr/>
        </p:nvSpPr>
        <p:spPr>
          <a:xfrm>
            <a:off x="9364072" y="2719754"/>
            <a:ext cx="1235815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FBF32E-D116-4C87-8D0C-3D65DBF8852D}"/>
              </a:ext>
            </a:extLst>
          </p:cNvPr>
          <p:cNvSpPr/>
          <p:nvPr/>
        </p:nvSpPr>
        <p:spPr>
          <a:xfrm>
            <a:off x="7920002" y="2719754"/>
            <a:ext cx="954368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172161-333C-4DAB-B18A-ECD80C2AB5E0}"/>
              </a:ext>
            </a:extLst>
          </p:cNvPr>
          <p:cNvSpPr txBox="1"/>
          <p:nvPr/>
        </p:nvSpPr>
        <p:spPr>
          <a:xfrm>
            <a:off x="8094767" y="5336000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bias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307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4205204" y="5337265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DDDB97-63F4-45DD-93EA-8329CE6CCB86}"/>
              </a:ext>
            </a:extLst>
          </p:cNvPr>
          <p:cNvSpPr/>
          <p:nvPr/>
        </p:nvSpPr>
        <p:spPr>
          <a:xfrm>
            <a:off x="6598866" y="2344067"/>
            <a:ext cx="939072" cy="31657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75DCE4-CEAA-4FA1-9C97-BAA779E88358}"/>
              </a:ext>
            </a:extLst>
          </p:cNvPr>
          <p:cNvSpPr/>
          <p:nvPr/>
        </p:nvSpPr>
        <p:spPr>
          <a:xfrm>
            <a:off x="9364072" y="3470027"/>
            <a:ext cx="1235815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E265FC-36B5-490B-8505-87C69DCD4AFC}"/>
              </a:ext>
            </a:extLst>
          </p:cNvPr>
          <p:cNvSpPr/>
          <p:nvPr/>
        </p:nvSpPr>
        <p:spPr>
          <a:xfrm>
            <a:off x="3165231" y="3467127"/>
            <a:ext cx="3294184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0DA689-9A98-4B8A-B24F-5553DE738F4E}"/>
              </a:ext>
            </a:extLst>
          </p:cNvPr>
          <p:cNvSpPr/>
          <p:nvPr/>
        </p:nvSpPr>
        <p:spPr>
          <a:xfrm>
            <a:off x="7920002" y="3458304"/>
            <a:ext cx="954368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AD5C6A-3F29-40DF-BC5E-3580385132BC}"/>
              </a:ext>
            </a:extLst>
          </p:cNvPr>
          <p:cNvSpPr txBox="1"/>
          <p:nvPr/>
        </p:nvSpPr>
        <p:spPr>
          <a:xfrm>
            <a:off x="8094767" y="5336000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bias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46854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4205204" y="5337265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DDDB97-63F4-45DD-93EA-8329CE6CCB86}"/>
              </a:ext>
            </a:extLst>
          </p:cNvPr>
          <p:cNvSpPr/>
          <p:nvPr/>
        </p:nvSpPr>
        <p:spPr>
          <a:xfrm>
            <a:off x="6598866" y="2344067"/>
            <a:ext cx="939072" cy="3165778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75DCE4-CEAA-4FA1-9C97-BAA779E88358}"/>
              </a:ext>
            </a:extLst>
          </p:cNvPr>
          <p:cNvSpPr/>
          <p:nvPr/>
        </p:nvSpPr>
        <p:spPr>
          <a:xfrm>
            <a:off x="9364072" y="4208581"/>
            <a:ext cx="1235815" cy="9144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790205-543D-4EA1-A794-E28D0A524174}"/>
              </a:ext>
            </a:extLst>
          </p:cNvPr>
          <p:cNvSpPr/>
          <p:nvPr/>
        </p:nvSpPr>
        <p:spPr>
          <a:xfrm>
            <a:off x="3165231" y="4211442"/>
            <a:ext cx="3294184" cy="9144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5F63A2-1880-4BE6-A587-7D897BB12493}"/>
              </a:ext>
            </a:extLst>
          </p:cNvPr>
          <p:cNvSpPr/>
          <p:nvPr/>
        </p:nvSpPr>
        <p:spPr>
          <a:xfrm>
            <a:off x="7920002" y="4208576"/>
            <a:ext cx="954368" cy="914400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4C0CA-3BD4-4C82-86F7-B1F88C5535C0}"/>
              </a:ext>
            </a:extLst>
          </p:cNvPr>
          <p:cNvSpPr txBox="1"/>
          <p:nvPr/>
        </p:nvSpPr>
        <p:spPr>
          <a:xfrm>
            <a:off x="8094767" y="5336000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bias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8298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1851194" y="5337265"/>
            <a:ext cx="58288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if it trained well, what each row vector means?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00339A-5709-4E5C-9669-8121CF6E2A1C}"/>
              </a:ext>
            </a:extLst>
          </p:cNvPr>
          <p:cNvSpPr/>
          <p:nvPr/>
        </p:nvSpPr>
        <p:spPr>
          <a:xfrm>
            <a:off x="3165231" y="2719754"/>
            <a:ext cx="3294184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320DE5-5FFA-47B9-BFF0-3ED2B83B2B3A}"/>
              </a:ext>
            </a:extLst>
          </p:cNvPr>
          <p:cNvSpPr/>
          <p:nvPr/>
        </p:nvSpPr>
        <p:spPr>
          <a:xfrm>
            <a:off x="3165231" y="3467127"/>
            <a:ext cx="3294184" cy="9144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48C62F-38A9-48DD-9B36-4B9C882A09C4}"/>
              </a:ext>
            </a:extLst>
          </p:cNvPr>
          <p:cNvSpPr/>
          <p:nvPr/>
        </p:nvSpPr>
        <p:spPr>
          <a:xfrm>
            <a:off x="3165231" y="4211442"/>
            <a:ext cx="3294184" cy="914400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1CF4DD-0ED2-4369-9EDA-B7273B05265A}"/>
              </a:ext>
            </a:extLst>
          </p:cNvPr>
          <p:cNvSpPr txBox="1"/>
          <p:nvPr/>
        </p:nvSpPr>
        <p:spPr>
          <a:xfrm>
            <a:off x="8094767" y="5336000"/>
            <a:ext cx="6591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bias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28021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Interpreting a Linear Classifier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9CF0B8-9F56-4B11-8121-C7F1B733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1788136"/>
            <a:ext cx="9801225" cy="42195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15AF927-BF95-454B-9303-199E1F46646C}"/>
              </a:ext>
            </a:extLst>
          </p:cNvPr>
          <p:cNvSpPr/>
          <p:nvPr/>
        </p:nvSpPr>
        <p:spPr>
          <a:xfrm>
            <a:off x="5603631" y="3213845"/>
            <a:ext cx="6096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Example trained weights of a 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classifier trained on </a:t>
            </a:r>
          </a:p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CIFAR-10: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1D50B-250E-4C81-AD57-D5876405289E}"/>
              </a:ext>
            </a:extLst>
          </p:cNvPr>
          <p:cNvSpPr txBox="1"/>
          <p:nvPr/>
        </p:nvSpPr>
        <p:spPr>
          <a:xfrm>
            <a:off x="7299830" y="2358973"/>
            <a:ext cx="25394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 =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Wx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99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Interpreting a Linear Classifier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899A23-8DC0-42F3-A7E4-11DB67A7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"/>
          <a:stretch/>
        </p:blipFill>
        <p:spPr>
          <a:xfrm>
            <a:off x="1366836" y="1875692"/>
            <a:ext cx="5800725" cy="424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2F397-5BB6-4D04-95F1-3059F9124257}"/>
              </a:ext>
            </a:extLst>
          </p:cNvPr>
          <p:cNvSpPr txBox="1"/>
          <p:nvPr/>
        </p:nvSpPr>
        <p:spPr>
          <a:xfrm>
            <a:off x="7167561" y="2063361"/>
            <a:ext cx="460895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For simple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explanation,</a:t>
            </a:r>
          </a:p>
          <a:p>
            <a:pPr algn="ctr"/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assume x vector’s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size is </a:t>
            </a:r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ctr"/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all images can be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located at </a:t>
            </a:r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2-dim plane</a:t>
            </a:r>
          </a:p>
          <a:p>
            <a:pPr algn="ctr"/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8327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Interpreting a Linear Classifier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899A23-8DC0-42F3-A7E4-11DB67A7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"/>
          <a:stretch/>
        </p:blipFill>
        <p:spPr>
          <a:xfrm>
            <a:off x="1366836" y="1875692"/>
            <a:ext cx="5800725" cy="424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2F397-5BB6-4D04-95F1-3059F9124257}"/>
              </a:ext>
            </a:extLst>
          </p:cNvPr>
          <p:cNvSpPr txBox="1"/>
          <p:nvPr/>
        </p:nvSpPr>
        <p:spPr>
          <a:xfrm>
            <a:off x="7723937" y="2526226"/>
            <a:ext cx="344196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Each line is</a:t>
            </a:r>
          </a:p>
          <a:p>
            <a:pPr algn="ctr"/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  <a:r>
              <a:rPr lang="en-US" altLang="ko-KR" sz="2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x</a:t>
            </a:r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=0</a:t>
            </a:r>
          </a:p>
          <a:p>
            <a:pPr algn="ctr"/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where </a:t>
            </a:r>
            <a:r>
              <a:rPr lang="en-US" altLang="ko-KR" sz="3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  <a:r>
              <a:rPr lang="en-US" altLang="ko-KR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is 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each class’ 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row vector of W</a:t>
            </a:r>
          </a:p>
          <a:p>
            <a:pPr algn="ctr"/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416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Interpreting a Linear Classifier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899A23-8DC0-42F3-A7E4-11DB67A7C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3"/>
          <a:stretch/>
        </p:blipFill>
        <p:spPr>
          <a:xfrm>
            <a:off x="1366836" y="1875692"/>
            <a:ext cx="5800725" cy="4249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2F397-5BB6-4D04-95F1-3059F9124257}"/>
              </a:ext>
            </a:extLst>
          </p:cNvPr>
          <p:cNvSpPr txBox="1"/>
          <p:nvPr/>
        </p:nvSpPr>
        <p:spPr>
          <a:xfrm>
            <a:off x="7332808" y="2526226"/>
            <a:ext cx="422423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</a:t>
            </a:r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Classifier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means</a:t>
            </a:r>
          </a:p>
          <a:p>
            <a:pPr algn="ctr"/>
            <a:endParaRPr lang="en-US" altLang="ko-KR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classifier which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can classify classes </a:t>
            </a:r>
          </a:p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by </a:t>
            </a:r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linear lines</a:t>
            </a:r>
          </a:p>
          <a:p>
            <a:pPr algn="ctr"/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21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671" y="1854017"/>
            <a:ext cx="6689943" cy="119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8154" y="3215164"/>
            <a:ext cx="5184975" cy="185177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87">
            <a:extLst>
              <a:ext uri="{FF2B5EF4-FFF2-40B4-BE49-F238E27FC236}">
                <a16:creationId xmlns:a16="http://schemas.microsoft.com/office/drawing/2014/main" id="{1789AFE5-C46F-4A53-8D18-8E83A8D137B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과거의</a:t>
            </a:r>
            <a:r>
              <a:rPr sz="4000" b="1" dirty="0">
                <a:solidFill>
                  <a:srgbClr val="060409"/>
                </a:solidFill>
              </a:rPr>
              <a:t> AI: Rule-Based AI</a:t>
            </a:r>
          </a:p>
        </p:txBody>
      </p:sp>
    </p:spTree>
    <p:extLst>
      <p:ext uri="{BB962C8B-B14F-4D97-AF65-F5344CB8AC3E}">
        <p14:creationId xmlns:p14="http://schemas.microsoft.com/office/powerpoint/2010/main" val="138022577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1894475" y="5337265"/>
            <a:ext cx="5742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weights, this should be changed during training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EA71D-9A3D-4166-8AA1-D4906260A4A7}"/>
              </a:ext>
            </a:extLst>
          </p:cNvPr>
          <p:cNvSpPr txBox="1"/>
          <p:nvPr/>
        </p:nvSpPr>
        <p:spPr>
          <a:xfrm>
            <a:off x="8607677" y="5310973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 it good score vector?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9990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1894475" y="5337265"/>
            <a:ext cx="5742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weights, this should be changed during training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EA71D-9A3D-4166-8AA1-D4906260A4A7}"/>
              </a:ext>
            </a:extLst>
          </p:cNvPr>
          <p:cNvSpPr txBox="1"/>
          <p:nvPr/>
        </p:nvSpPr>
        <p:spPr>
          <a:xfrm>
            <a:off x="8397684" y="5310973"/>
            <a:ext cx="3384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 it good score vector?</a:t>
            </a:r>
          </a:p>
          <a:p>
            <a:pPr algn="ctr"/>
            <a:endParaRPr lang="en-US" altLang="ko-KR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to we evaluate score?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788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Linear Classifier (Simpler)</a:t>
            </a:r>
            <a:endParaRPr lang="ko-KR" alt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D6385D-3861-457A-88AA-FC89EFAA2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6"/>
          <a:stretch/>
        </p:blipFill>
        <p:spPr>
          <a:xfrm>
            <a:off x="907556" y="1934308"/>
            <a:ext cx="9772402" cy="36107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FBA0DC-7AB8-4D54-AD7D-66B047671689}"/>
              </a:ext>
            </a:extLst>
          </p:cNvPr>
          <p:cNvSpPr txBox="1"/>
          <p:nvPr/>
        </p:nvSpPr>
        <p:spPr>
          <a:xfrm>
            <a:off x="9537879" y="2171125"/>
            <a:ext cx="9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0D3187-D0CF-451E-83A7-D08BAE594AE7}"/>
              </a:ext>
            </a:extLst>
          </p:cNvPr>
          <p:cNvSpPr txBox="1"/>
          <p:nvPr/>
        </p:nvSpPr>
        <p:spPr>
          <a:xfrm>
            <a:off x="1894475" y="5337265"/>
            <a:ext cx="5742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weights, this should be changed during training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6722D6-A8AC-47E9-A6D2-D8CDD4FDCC39}"/>
              </a:ext>
            </a:extLst>
          </p:cNvPr>
          <p:cNvSpPr/>
          <p:nvPr/>
        </p:nvSpPr>
        <p:spPr>
          <a:xfrm>
            <a:off x="995383" y="4760183"/>
            <a:ext cx="1576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Input Image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3B7FCFB-79FE-4795-94C5-6E17EEF884B2}"/>
              </a:ext>
            </a:extLst>
          </p:cNvPr>
          <p:cNvSpPr/>
          <p:nvPr/>
        </p:nvSpPr>
        <p:spPr>
          <a:xfrm>
            <a:off x="10588165" y="3020895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 score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AB25917-0608-4DDC-9490-5BC2CD3CB5E9}"/>
              </a:ext>
            </a:extLst>
          </p:cNvPr>
          <p:cNvSpPr/>
          <p:nvPr/>
        </p:nvSpPr>
        <p:spPr>
          <a:xfrm>
            <a:off x="10564922" y="3739661"/>
            <a:ext cx="1374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Dog score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DD59CF0-12AB-4352-981C-9C62CECCC693}"/>
              </a:ext>
            </a:extLst>
          </p:cNvPr>
          <p:cNvSpPr/>
          <p:nvPr/>
        </p:nvSpPr>
        <p:spPr>
          <a:xfrm>
            <a:off x="10532061" y="4535768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Ship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EA71D-9A3D-4166-8AA1-D4906260A4A7}"/>
              </a:ext>
            </a:extLst>
          </p:cNvPr>
          <p:cNvSpPr txBox="1"/>
          <p:nvPr/>
        </p:nvSpPr>
        <p:spPr>
          <a:xfrm>
            <a:off x="8397684" y="5310973"/>
            <a:ext cx="3384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Is it good score vector?</a:t>
            </a:r>
          </a:p>
          <a:p>
            <a:pPr algn="ctr"/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to we evaluate score?</a:t>
            </a: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endParaRPr lang="ko-KR" altLang="en-US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8711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loss function</a:t>
            </a:r>
            <a:r>
              <a:rPr lang="en-US" altLang="ko-KR" dirty="0"/>
              <a:t>: </a:t>
            </a:r>
          </a:p>
          <a:p>
            <a:pPr marL="0" indent="0">
              <a:buNone/>
            </a:pPr>
            <a:r>
              <a:rPr lang="ko-KR" altLang="en-US" dirty="0"/>
              <a:t>주어진 </a:t>
            </a:r>
            <a:r>
              <a:rPr lang="en-US" altLang="ko-KR" dirty="0"/>
              <a:t>scores </a:t>
            </a:r>
            <a:r>
              <a:rPr lang="ko-KR" altLang="en-US" dirty="0"/>
              <a:t>와 </a:t>
            </a:r>
            <a:r>
              <a:rPr lang="en-US" altLang="ko-KR" dirty="0"/>
              <a:t>answer(label)</a:t>
            </a:r>
            <a:r>
              <a:rPr lang="ko-KR" altLang="en-US" dirty="0"/>
              <a:t>에 대하여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score</a:t>
            </a:r>
            <a:r>
              <a:rPr lang="ko-KR" altLang="en-US" dirty="0"/>
              <a:t>가 얼마나 정답에 가까운지를 평가하는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loss</a:t>
            </a:r>
            <a:r>
              <a:rPr lang="ko-KR" altLang="en-US" dirty="0"/>
              <a:t>가 클 수록 잘못된 </a:t>
            </a:r>
            <a:r>
              <a:rPr lang="en-US" altLang="ko-KR" dirty="0"/>
              <a:t>scores</a:t>
            </a:r>
            <a:r>
              <a:rPr lang="ko-KR" altLang="en-US" dirty="0"/>
              <a:t>를 의미함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대표적인 </a:t>
            </a:r>
            <a:r>
              <a:rPr lang="en-US" altLang="ko-KR" dirty="0"/>
              <a:t>loss function </a:t>
            </a:r>
            <a:r>
              <a:rPr lang="ko-KR" altLang="en-US" dirty="0"/>
              <a:t>종류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Softmax</a:t>
            </a:r>
            <a:r>
              <a:rPr lang="en-US" altLang="ko-KR" dirty="0"/>
              <a:t>, SVM</a:t>
            </a:r>
          </a:p>
        </p:txBody>
      </p:sp>
    </p:spTree>
    <p:extLst>
      <p:ext uri="{BB962C8B-B14F-4D97-AF65-F5344CB8AC3E}">
        <p14:creationId xmlns:p14="http://schemas.microsoft.com/office/powerpoint/2010/main" val="21668673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CB8691-C129-4F6A-A78F-061213C1E75E}"/>
              </a:ext>
            </a:extLst>
          </p:cNvPr>
          <p:cNvSpPr/>
          <p:nvPr/>
        </p:nvSpPr>
        <p:spPr>
          <a:xfrm>
            <a:off x="4620273" y="2015062"/>
            <a:ext cx="295144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Softmax</a:t>
            </a:r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Loss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ED50A0-8B79-4963-B7C7-D8712C0A9164}"/>
              </a:ext>
            </a:extLst>
          </p:cNvPr>
          <p:cNvSpPr/>
          <p:nvPr/>
        </p:nvSpPr>
        <p:spPr>
          <a:xfrm>
            <a:off x="4993771" y="5051339"/>
            <a:ext cx="220445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?????????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48F444-70AB-4002-BE8B-E8436BD81B6E}"/>
                  </a:ext>
                </a:extLst>
              </p:cNvPr>
              <p:cNvSpPr txBox="1"/>
              <p:nvPr/>
            </p:nvSpPr>
            <p:spPr>
              <a:xfrm>
                <a:off x="4161692" y="2893434"/>
                <a:ext cx="4063035" cy="145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48F444-70AB-4002-BE8B-E8436BD81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692" y="2893434"/>
                <a:ext cx="4063035" cy="1452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5032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996"/>
          <a:stretch/>
        </p:blipFill>
        <p:spPr>
          <a:xfrm>
            <a:off x="2164441" y="1809018"/>
            <a:ext cx="2513067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4547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92"/>
          <a:stretch/>
        </p:blipFill>
        <p:spPr>
          <a:xfrm>
            <a:off x="2164441" y="1809018"/>
            <a:ext cx="5291436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2EA789-4A23-4684-A272-13D9E900311B}"/>
                  </a:ext>
                </a:extLst>
              </p:cNvPr>
              <p:cNvSpPr txBox="1"/>
              <p:nvPr/>
            </p:nvSpPr>
            <p:spPr>
              <a:xfrm>
                <a:off x="4539640" y="2103597"/>
                <a:ext cx="6186565" cy="66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4000" b="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4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,  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4000" b="0" i="1" smtClean="0">
                        <a:latin typeface="Cambria Math" panose="02040503050406030204" pitchFamily="18" charset="0"/>
                      </a:rPr>
                      <m:t>𝑐𝑙𝑎𝑠𝑠</m:t>
                    </m:r>
                  </m:oMath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2EA789-4A23-4684-A272-13D9E9003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40" y="2103597"/>
                <a:ext cx="6186565" cy="665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9703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55B06-F927-4FCD-A76D-8F30CE85D6A7}"/>
                  </a:ext>
                </a:extLst>
              </p:cNvPr>
              <p:cNvSpPr txBox="1"/>
              <p:nvPr/>
            </p:nvSpPr>
            <p:spPr>
              <a:xfrm>
                <a:off x="4752053" y="1809018"/>
                <a:ext cx="6264600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555B06-F927-4FCD-A76D-8F30CE85D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53" y="1809018"/>
                <a:ext cx="6264600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402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FA983-ED62-428E-BE01-316C164061FB}"/>
              </a:ext>
            </a:extLst>
          </p:cNvPr>
          <p:cNvSpPr txBox="1"/>
          <p:nvPr/>
        </p:nvSpPr>
        <p:spPr>
          <a:xfrm>
            <a:off x="9344917" y="4387835"/>
            <a:ext cx="200888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probability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52053" y="1809018"/>
                <a:ext cx="6264600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 ,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053" y="1809018"/>
                <a:ext cx="6264600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933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FFA983-ED62-428E-BE01-316C164061FB}"/>
              </a:ext>
            </a:extLst>
          </p:cNvPr>
          <p:cNvSpPr txBox="1"/>
          <p:nvPr/>
        </p:nvSpPr>
        <p:spPr>
          <a:xfrm>
            <a:off x="9344917" y="4387835"/>
            <a:ext cx="200888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probability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8F8E75E-5F90-4E84-BC25-5FB7E4C4EAF0}"/>
              </a:ext>
            </a:extLst>
          </p:cNvPr>
          <p:cNvSpPr/>
          <p:nvPr/>
        </p:nvSpPr>
        <p:spPr>
          <a:xfrm>
            <a:off x="5920154" y="1809018"/>
            <a:ext cx="1441939" cy="152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2F97B-28A0-4D42-BD46-FABCD6A3CC72}"/>
              </a:ext>
            </a:extLst>
          </p:cNvPr>
          <p:cNvSpPr txBox="1"/>
          <p:nvPr/>
        </p:nvSpPr>
        <p:spPr>
          <a:xfrm>
            <a:off x="7771585" y="2292676"/>
            <a:ext cx="27687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softmax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function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072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5671" y="1854017"/>
            <a:ext cx="6689943" cy="1197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8154" y="3215164"/>
            <a:ext cx="5184975" cy="18517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93">
            <a:extLst>
              <a:ext uri="{FF2B5EF4-FFF2-40B4-BE49-F238E27FC236}">
                <a16:creationId xmlns:a16="http://schemas.microsoft.com/office/drawing/2014/main" id="{E13CEFAA-0D7A-4AA6-A8E3-CFE835BA8F29}"/>
              </a:ext>
            </a:extLst>
          </p:cNvPr>
          <p:cNvSpPr/>
          <p:nvPr/>
        </p:nvSpPr>
        <p:spPr>
          <a:xfrm>
            <a:off x="4339121" y="5485876"/>
            <a:ext cx="2566408" cy="85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 algn="ctr">
              <a:defRPr sz="1800"/>
            </a:pPr>
            <a:r>
              <a:rPr sz="1700" dirty="0" err="1">
                <a:latin typeface="배달의민족 도현" panose="020B0600000101010101" pitchFamily="50" charset="-127"/>
              </a:rPr>
              <a:t>눈매가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착하다</a:t>
            </a:r>
            <a:r>
              <a:rPr sz="1700" dirty="0">
                <a:latin typeface="배달의민족 도현" panose="020B0600000101010101" pitchFamily="50" charset="-127"/>
              </a:rPr>
              <a:t>? </a:t>
            </a:r>
            <a:r>
              <a:rPr sz="1700" dirty="0" err="1">
                <a:latin typeface="배달의민족 도현" panose="020B0600000101010101" pitchFamily="50" charset="-127"/>
              </a:rPr>
              <a:t>매섭다</a:t>
            </a:r>
            <a:r>
              <a:rPr sz="1700" dirty="0">
                <a:latin typeface="배달의민족 도현" panose="020B0600000101010101" pitchFamily="50" charset="-127"/>
              </a:rPr>
              <a:t>?</a:t>
            </a:r>
          </a:p>
          <a:p>
            <a:pPr lvl="0" algn="ctr">
              <a:defRPr sz="1800"/>
            </a:pPr>
            <a:r>
              <a:rPr sz="1700" dirty="0" err="1">
                <a:latin typeface="배달의민족 도현" panose="020B0600000101010101" pitchFamily="50" charset="-127"/>
              </a:rPr>
              <a:t>덩치가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작다</a:t>
            </a:r>
            <a:r>
              <a:rPr sz="1700" dirty="0">
                <a:latin typeface="배달의민족 도현" panose="020B0600000101010101" pitchFamily="50" charset="-127"/>
              </a:rPr>
              <a:t>? </a:t>
            </a:r>
            <a:r>
              <a:rPr sz="1700" dirty="0" err="1">
                <a:latin typeface="배달의민족 도현" panose="020B0600000101010101" pitchFamily="50" charset="-127"/>
              </a:rPr>
              <a:t>크다</a:t>
            </a:r>
            <a:r>
              <a:rPr sz="1700" dirty="0">
                <a:latin typeface="배달의민족 도현" panose="020B0600000101010101" pitchFamily="50" charset="-127"/>
              </a:rPr>
              <a:t>?</a:t>
            </a:r>
          </a:p>
          <a:p>
            <a:pPr lvl="0" algn="ctr">
              <a:defRPr sz="1800"/>
            </a:pPr>
            <a:r>
              <a:rPr sz="1700" dirty="0" err="1">
                <a:latin typeface="배달의민족 도현" panose="020B0600000101010101" pitchFamily="50" charset="-127"/>
              </a:rPr>
              <a:t>귀가</a:t>
            </a:r>
            <a:r>
              <a:rPr sz="1700" dirty="0">
                <a:latin typeface="배달의민족 도현" panose="020B0600000101010101" pitchFamily="50" charset="-127"/>
              </a:rPr>
              <a:t> </a:t>
            </a:r>
            <a:r>
              <a:rPr sz="1700" dirty="0" err="1">
                <a:latin typeface="배달의민족 도현" panose="020B0600000101010101" pitchFamily="50" charset="-127"/>
              </a:rPr>
              <a:t>뾰족하다</a:t>
            </a:r>
            <a:r>
              <a:rPr sz="1700" dirty="0">
                <a:latin typeface="배달의민족 도현" panose="020B0600000101010101" pitchFamily="50" charset="-127"/>
              </a:rPr>
              <a:t>? </a:t>
            </a:r>
            <a:r>
              <a:rPr sz="1700" dirty="0" err="1">
                <a:latin typeface="배달의민족 도현" panose="020B0600000101010101" pitchFamily="50" charset="-127"/>
              </a:rPr>
              <a:t>쳐져있다</a:t>
            </a:r>
            <a:r>
              <a:rPr sz="1700" dirty="0">
                <a:latin typeface="배달의민족 도현" panose="020B0600000101010101" pitchFamily="50" charset="-127"/>
              </a:rPr>
              <a:t>?</a:t>
            </a:r>
          </a:p>
        </p:txBody>
      </p:sp>
      <p:sp>
        <p:nvSpPr>
          <p:cNvPr id="6" name="Shape 87">
            <a:extLst>
              <a:ext uri="{FF2B5EF4-FFF2-40B4-BE49-F238E27FC236}">
                <a16:creationId xmlns:a16="http://schemas.microsoft.com/office/drawing/2014/main" id="{9FB7F6CD-B975-4AAF-B082-F04B59F5610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000" b="1" dirty="0" err="1">
                <a:solidFill>
                  <a:srgbClr val="060409"/>
                </a:solidFill>
              </a:rPr>
              <a:t>과거의</a:t>
            </a:r>
            <a:r>
              <a:rPr sz="4000" b="1" dirty="0">
                <a:solidFill>
                  <a:srgbClr val="060409"/>
                </a:solidFill>
              </a:rPr>
              <a:t> AI: Rule-Based AI</a:t>
            </a:r>
          </a:p>
        </p:txBody>
      </p:sp>
    </p:spTree>
    <p:extLst>
      <p:ext uri="{BB962C8B-B14F-4D97-AF65-F5344CB8AC3E}">
        <p14:creationId xmlns:p14="http://schemas.microsoft.com/office/powerpoint/2010/main" val="292344887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>
            <a:extLst>
              <a:ext uri="{FF2B5EF4-FFF2-40B4-BE49-F238E27FC236}">
                <a16:creationId xmlns:a16="http://schemas.microsoft.com/office/drawing/2014/main" id="{B8F8E75E-5F90-4E84-BC25-5FB7E4C4EAF0}"/>
              </a:ext>
            </a:extLst>
          </p:cNvPr>
          <p:cNvSpPr/>
          <p:nvPr/>
        </p:nvSpPr>
        <p:spPr>
          <a:xfrm>
            <a:off x="5920154" y="1809018"/>
            <a:ext cx="1441939" cy="1520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2F97B-28A0-4D42-BD46-FABCD6A3CC72}"/>
              </a:ext>
            </a:extLst>
          </p:cNvPr>
          <p:cNvSpPr txBox="1"/>
          <p:nvPr/>
        </p:nvSpPr>
        <p:spPr>
          <a:xfrm>
            <a:off x="7771585" y="2292676"/>
            <a:ext cx="276870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softmax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function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78983-A4AC-4157-88E5-963A42E9448F}"/>
              </a:ext>
            </a:extLst>
          </p:cNvPr>
          <p:cNvSpPr txBox="1"/>
          <p:nvPr/>
        </p:nvSpPr>
        <p:spPr>
          <a:xfrm>
            <a:off x="10306894" y="3603005"/>
            <a:ext cx="481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+mn-ea"/>
              </a:rPr>
              <a:t>1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7F239-BCF8-47AB-9074-6ADF2449C905}"/>
              </a:ext>
            </a:extLst>
          </p:cNvPr>
          <p:cNvSpPr txBox="1"/>
          <p:nvPr/>
        </p:nvSpPr>
        <p:spPr>
          <a:xfrm>
            <a:off x="10096099" y="5747151"/>
            <a:ext cx="888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CE9B75-5F48-4C11-819A-2E7DDCA180E5}"/>
              </a:ext>
            </a:extLst>
          </p:cNvPr>
          <p:cNvSpPr txBox="1"/>
          <p:nvPr/>
        </p:nvSpPr>
        <p:spPr>
          <a:xfrm>
            <a:off x="9448134" y="3177263"/>
            <a:ext cx="20265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#one hot encoding</a:t>
            </a:r>
            <a:endParaRPr lang="ko-KR" altLang="en-US" sz="15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3596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D02F97B-28A0-4D42-BD46-FABCD6A3CC72}"/>
              </a:ext>
            </a:extLst>
          </p:cNvPr>
          <p:cNvSpPr txBox="1"/>
          <p:nvPr/>
        </p:nvSpPr>
        <p:spPr>
          <a:xfrm>
            <a:off x="7940686" y="1809018"/>
            <a:ext cx="341311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if cat score goes to </a:t>
            </a:r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</a:p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goes to </a:t>
            </a:r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(low)</a:t>
            </a:r>
          </a:p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if cat score goes to </a:t>
            </a:r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</a:t>
            </a:r>
          </a:p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goes to </a:t>
            </a:r>
            <a:r>
              <a:rPr lang="en-US" altLang="ko-KR" sz="23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inf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(high)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78983-A4AC-4157-88E5-963A42E9448F}"/>
              </a:ext>
            </a:extLst>
          </p:cNvPr>
          <p:cNvSpPr txBox="1"/>
          <p:nvPr/>
        </p:nvSpPr>
        <p:spPr>
          <a:xfrm>
            <a:off x="10306894" y="3603005"/>
            <a:ext cx="481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+mn-ea"/>
              </a:rPr>
              <a:t>1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7F239-BCF8-47AB-9074-6ADF2449C905}"/>
              </a:ext>
            </a:extLst>
          </p:cNvPr>
          <p:cNvSpPr txBox="1"/>
          <p:nvPr/>
        </p:nvSpPr>
        <p:spPr>
          <a:xfrm>
            <a:off x="10096099" y="5747151"/>
            <a:ext cx="888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84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1026" name="Picture 2" descr="log and minus log에 대한 이미지 검색결과">
            <a:extLst>
              <a:ext uri="{FF2B5EF4-FFF2-40B4-BE49-F238E27FC236}">
                <a16:creationId xmlns:a16="http://schemas.microsoft.com/office/drawing/2014/main" id="{6363798B-EB64-4AF0-BC0A-177D5C1D5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863603"/>
            <a:ext cx="6800850" cy="42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59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45" y="1809018"/>
                <a:ext cx="2586156" cy="1413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D02F97B-28A0-4D42-BD46-FABCD6A3CC72}"/>
              </a:ext>
            </a:extLst>
          </p:cNvPr>
          <p:cNvSpPr txBox="1"/>
          <p:nvPr/>
        </p:nvSpPr>
        <p:spPr>
          <a:xfrm>
            <a:off x="8076146" y="1938733"/>
            <a:ext cx="315342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 </a:t>
            </a:r>
          </a:p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</a:t>
            </a:r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-log(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score</a:t>
            </a:r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</a:p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 -log(0.13) 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078983-A4AC-4157-88E5-963A42E9448F}"/>
              </a:ext>
            </a:extLst>
          </p:cNvPr>
          <p:cNvSpPr txBox="1"/>
          <p:nvPr/>
        </p:nvSpPr>
        <p:spPr>
          <a:xfrm>
            <a:off x="10306894" y="3603005"/>
            <a:ext cx="481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+mn-ea"/>
              </a:rPr>
              <a:t>1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7F239-BCF8-47AB-9074-6ADF2449C905}"/>
              </a:ext>
            </a:extLst>
          </p:cNvPr>
          <p:cNvSpPr txBox="1"/>
          <p:nvPr/>
        </p:nvSpPr>
        <p:spPr>
          <a:xfrm>
            <a:off x="10096099" y="5747151"/>
            <a:ext cx="888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6906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D1A15B-3FC3-40A9-8653-1EC1BAB69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441" y="1809018"/>
            <a:ext cx="6979993" cy="4011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BE8C0-5ABA-4FDB-8718-CC24DDEC71FD}"/>
              </a:ext>
            </a:extLst>
          </p:cNvPr>
          <p:cNvSpPr txBox="1"/>
          <p:nvPr/>
        </p:nvSpPr>
        <p:spPr>
          <a:xfrm>
            <a:off x="1333764" y="3679949"/>
            <a:ext cx="83067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cat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car</a:t>
            </a:r>
          </a:p>
          <a:p>
            <a:endParaRPr lang="en-US" altLang="ko-KR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frog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55D95-ACCE-4643-BBB7-3556A047EE1B}"/>
              </a:ext>
            </a:extLst>
          </p:cNvPr>
          <p:cNvSpPr txBox="1"/>
          <p:nvPr/>
        </p:nvSpPr>
        <p:spPr>
          <a:xfrm>
            <a:off x="2494348" y="5747151"/>
            <a:ext cx="1218603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0544D-A0CD-4829-8DCC-E094100B6B30}"/>
              </a:ext>
            </a:extLst>
          </p:cNvPr>
          <p:cNvSpPr txBox="1"/>
          <p:nvPr/>
        </p:nvSpPr>
        <p:spPr>
          <a:xfrm>
            <a:off x="4346594" y="5747151"/>
            <a:ext cx="238719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exponentiation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EB489-ECCC-4D65-8B29-7D3F2F883F56}"/>
              </a:ext>
            </a:extLst>
          </p:cNvPr>
          <p:cNvSpPr txBox="1"/>
          <p:nvPr/>
        </p:nvSpPr>
        <p:spPr>
          <a:xfrm>
            <a:off x="7214830" y="5752303"/>
            <a:ext cx="2233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normalization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/>
              <p:nvPr/>
            </p:nvSpPr>
            <p:spPr>
              <a:xfrm>
                <a:off x="4798945" y="1809018"/>
                <a:ext cx="4063035" cy="1452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40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ko-KR" sz="4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3D43958-AF5F-4A2F-8D52-C607E5589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945" y="1809018"/>
                <a:ext cx="4063035" cy="14528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B078983-A4AC-4157-88E5-963A42E9448F}"/>
              </a:ext>
            </a:extLst>
          </p:cNvPr>
          <p:cNvSpPr txBox="1"/>
          <p:nvPr/>
        </p:nvSpPr>
        <p:spPr>
          <a:xfrm>
            <a:off x="10306894" y="3603005"/>
            <a:ext cx="481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atin typeface="+mn-ea"/>
              </a:rPr>
              <a:t>1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  <a:p>
            <a:r>
              <a:rPr lang="en-US" altLang="ko-KR" sz="4000" dirty="0">
                <a:latin typeface="+mn-ea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67F239-BCF8-47AB-9074-6ADF2449C905}"/>
              </a:ext>
            </a:extLst>
          </p:cNvPr>
          <p:cNvSpPr txBox="1"/>
          <p:nvPr/>
        </p:nvSpPr>
        <p:spPr>
          <a:xfrm>
            <a:off x="10096099" y="5747151"/>
            <a:ext cx="888385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3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label</a:t>
            </a:r>
            <a:endParaRPr lang="ko-KR" altLang="en-US" sz="23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1166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Loss Function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5821932" y="4972739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7802303" y="3565976"/>
            <a:ext cx="1309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C434D-46D7-4D66-80FE-3951103828D8}"/>
              </a:ext>
            </a:extLst>
          </p:cNvPr>
          <p:cNvSpPr txBox="1"/>
          <p:nvPr/>
        </p:nvSpPr>
        <p:spPr>
          <a:xfrm>
            <a:off x="10081275" y="3581044"/>
            <a:ext cx="8435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093B23F-3EB0-4338-8D94-94265B3AB6AC}"/>
              </a:ext>
            </a:extLst>
          </p:cNvPr>
          <p:cNvSpPr/>
          <p:nvPr/>
        </p:nvSpPr>
        <p:spPr>
          <a:xfrm>
            <a:off x="9189073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333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How to minimize the loss?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5821932" y="4972739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7802303" y="3565976"/>
            <a:ext cx="1309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C434D-46D7-4D66-80FE-3951103828D8}"/>
              </a:ext>
            </a:extLst>
          </p:cNvPr>
          <p:cNvSpPr txBox="1"/>
          <p:nvPr/>
        </p:nvSpPr>
        <p:spPr>
          <a:xfrm>
            <a:off x="10081275" y="3581044"/>
            <a:ext cx="8435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093B23F-3EB0-4338-8D94-94265B3AB6AC}"/>
              </a:ext>
            </a:extLst>
          </p:cNvPr>
          <p:cNvSpPr/>
          <p:nvPr/>
        </p:nvSpPr>
        <p:spPr>
          <a:xfrm>
            <a:off x="9189073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FD9B2C9-703D-4450-9138-21B1CF46247A}"/>
              </a:ext>
            </a:extLst>
          </p:cNvPr>
          <p:cNvSpPr/>
          <p:nvPr/>
        </p:nvSpPr>
        <p:spPr>
          <a:xfrm>
            <a:off x="10924776" y="3025759"/>
            <a:ext cx="429024" cy="1511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00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How to minimize the loss?</a:t>
            </a:r>
            <a:endParaRPr lang="ko-KR" altLang="en-US" sz="4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48B5A3-6934-4C0F-B400-93DFAD967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14" y="2901096"/>
            <a:ext cx="1933209" cy="1836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A55E1B-3FF7-498B-99D6-A70C75333043}"/>
              </a:ext>
            </a:extLst>
          </p:cNvPr>
          <p:cNvSpPr txBox="1"/>
          <p:nvPr/>
        </p:nvSpPr>
        <p:spPr>
          <a:xfrm>
            <a:off x="1828576" y="225083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Image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4FF1-A176-4675-8FFA-1395F1BDBB21}"/>
              </a:ext>
            </a:extLst>
          </p:cNvPr>
          <p:cNvSpPr txBox="1"/>
          <p:nvPr/>
        </p:nvSpPr>
        <p:spPr>
          <a:xfrm>
            <a:off x="5345099" y="3555018"/>
            <a:ext cx="14446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f(x, W)</a:t>
            </a:r>
            <a:endParaRPr lang="ko-KR" altLang="en-US" sz="3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714D95-9185-4A3F-BC7F-C7CFA647F16D}"/>
              </a:ext>
            </a:extLst>
          </p:cNvPr>
          <p:cNvSpPr txBox="1"/>
          <p:nvPr/>
        </p:nvSpPr>
        <p:spPr>
          <a:xfrm>
            <a:off x="5821932" y="4972739"/>
            <a:ext cx="1120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weights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7B342-A12E-4A71-9691-05A76B1AC31C}"/>
              </a:ext>
            </a:extLst>
          </p:cNvPr>
          <p:cNvSpPr txBox="1"/>
          <p:nvPr/>
        </p:nvSpPr>
        <p:spPr>
          <a:xfrm>
            <a:off x="7802303" y="3565976"/>
            <a:ext cx="13099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scores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36414AD-0236-471D-A1B5-0F5EF3D4A0C5}"/>
              </a:ext>
            </a:extLst>
          </p:cNvPr>
          <p:cNvSpPr/>
          <p:nvPr/>
        </p:nvSpPr>
        <p:spPr>
          <a:xfrm>
            <a:off x="3399692" y="3683835"/>
            <a:ext cx="1899139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8861F76-6962-433C-8DF8-EFFA44221CD8}"/>
              </a:ext>
            </a:extLst>
          </p:cNvPr>
          <p:cNvSpPr/>
          <p:nvPr/>
        </p:nvSpPr>
        <p:spPr>
          <a:xfrm>
            <a:off x="6910101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F176B8-CCC4-4BF5-A853-4F4872064646}"/>
              </a:ext>
            </a:extLst>
          </p:cNvPr>
          <p:cNvSpPr txBox="1"/>
          <p:nvPr/>
        </p:nvSpPr>
        <p:spPr>
          <a:xfrm>
            <a:off x="5612900" y="3025759"/>
            <a:ext cx="90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model</a:t>
            </a:r>
            <a:endParaRPr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8011BAF-E564-453B-AC71-5BB2DCF0251F}"/>
              </a:ext>
            </a:extLst>
          </p:cNvPr>
          <p:cNvSpPr/>
          <p:nvPr/>
        </p:nvSpPr>
        <p:spPr>
          <a:xfrm flipV="1">
            <a:off x="6314856" y="4109016"/>
            <a:ext cx="134972" cy="779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C434D-46D7-4D66-80FE-3951103828D8}"/>
              </a:ext>
            </a:extLst>
          </p:cNvPr>
          <p:cNvSpPr txBox="1"/>
          <p:nvPr/>
        </p:nvSpPr>
        <p:spPr>
          <a:xfrm>
            <a:off x="10081275" y="3581044"/>
            <a:ext cx="8435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loss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093B23F-3EB0-4338-8D94-94265B3AB6AC}"/>
              </a:ext>
            </a:extLst>
          </p:cNvPr>
          <p:cNvSpPr/>
          <p:nvPr/>
        </p:nvSpPr>
        <p:spPr>
          <a:xfrm>
            <a:off x="9189073" y="3683835"/>
            <a:ext cx="815407" cy="219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5FD9B2C9-703D-4450-9138-21B1CF46247A}"/>
              </a:ext>
            </a:extLst>
          </p:cNvPr>
          <p:cNvSpPr/>
          <p:nvPr/>
        </p:nvSpPr>
        <p:spPr>
          <a:xfrm>
            <a:off x="10924776" y="3025759"/>
            <a:ext cx="429024" cy="151107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D074C5-8E9F-482C-8992-4B11858C9035}"/>
              </a:ext>
            </a:extLst>
          </p:cNvPr>
          <p:cNvSpPr txBox="1"/>
          <p:nvPr/>
        </p:nvSpPr>
        <p:spPr>
          <a:xfrm>
            <a:off x="7974381" y="5149710"/>
            <a:ext cx="32447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how to find </a:t>
            </a:r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W</a:t>
            </a:r>
          </a:p>
          <a:p>
            <a:pPr algn="ctr"/>
            <a:r>
              <a:rPr lang="en-US" altLang="ko-KR" sz="25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minimize</a:t>
            </a:r>
            <a:r>
              <a:rPr lang="en-US" altLang="ko-KR" sz="25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the loss?</a:t>
            </a:r>
            <a:endParaRPr lang="ko-KR" altLang="en-US" sz="25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99596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2052" name="Picture 4" descr="gradient descent에 대한 이미지 검색결과">
            <a:extLst>
              <a:ext uri="{FF2B5EF4-FFF2-40B4-BE49-F238E27FC236}">
                <a16:creationId xmlns:a16="http://schemas.microsoft.com/office/drawing/2014/main" id="{4E9DC841-9E94-45F9-8AF1-8FF375A3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96501"/>
            <a:ext cx="7795846" cy="42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3F5A06-9ADD-4753-94FD-1331FDF114C8}"/>
              </a:ext>
            </a:extLst>
          </p:cNvPr>
          <p:cNvSpPr txBox="1"/>
          <p:nvPr/>
        </p:nvSpPr>
        <p:spPr>
          <a:xfrm>
            <a:off x="7553400" y="4226121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cost = loss</a:t>
            </a:r>
            <a:endParaRPr lang="ko-KR" altLang="en-US" sz="2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4503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Gradient Descent Algorithm</a:t>
            </a:r>
            <a:endParaRPr lang="ko-KR" altLang="en-US" sz="4000" dirty="0"/>
          </a:p>
        </p:txBody>
      </p:sp>
      <p:pic>
        <p:nvPicPr>
          <p:cNvPr id="2052" name="Picture 4" descr="gradient descent에 대한 이미지 검색결과">
            <a:extLst>
              <a:ext uri="{FF2B5EF4-FFF2-40B4-BE49-F238E27FC236}">
                <a16:creationId xmlns:a16="http://schemas.microsoft.com/office/drawing/2014/main" id="{4E9DC841-9E94-45F9-8AF1-8FF375A3F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96501"/>
            <a:ext cx="7795846" cy="42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3F5A06-9ADD-4753-94FD-1331FDF114C8}"/>
              </a:ext>
            </a:extLst>
          </p:cNvPr>
          <p:cNvSpPr txBox="1"/>
          <p:nvPr/>
        </p:nvSpPr>
        <p:spPr>
          <a:xfrm>
            <a:off x="7553400" y="4226121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# cost = loss</a:t>
            </a:r>
            <a:endParaRPr lang="ko-KR" altLang="en-US" sz="2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/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F0067A-118C-4334-88F9-9411E2DFB8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330" y="2525125"/>
                <a:ext cx="446167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840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8826</TotalTime>
  <Words>2190</Words>
  <Application>Microsoft Office PowerPoint</Application>
  <PresentationFormat>와이드스크린</PresentationFormat>
  <Paragraphs>710</Paragraphs>
  <Slides>126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3" baseType="lpstr">
      <vt:lpstr>Apple SD 산돌고딕 Neo 볼드체</vt:lpstr>
      <vt:lpstr>맑은 고딕</vt:lpstr>
      <vt:lpstr>배달의민족 도현</vt:lpstr>
      <vt:lpstr>Arial</vt:lpstr>
      <vt:lpstr>Cambria Math</vt:lpstr>
      <vt:lpstr>Wingdings</vt:lpstr>
      <vt:lpstr>Office 테마</vt:lpstr>
      <vt:lpstr> Lecture 4 Machine Learning Basic</vt:lpstr>
      <vt:lpstr>Aritificial Intelligence</vt:lpstr>
      <vt:lpstr>Aritificial Intelligence</vt:lpstr>
      <vt:lpstr>Aritificial Intelligence</vt:lpstr>
      <vt:lpstr>Aritificial Intelligence</vt:lpstr>
      <vt:lpstr>Aritificial Intelligence</vt:lpstr>
      <vt:lpstr>과거의 AI: Rule-Based AI</vt:lpstr>
      <vt:lpstr>과거의 AI: Rule-Based AI</vt:lpstr>
      <vt:lpstr>과거의 AI: Rule-Based AI</vt:lpstr>
      <vt:lpstr>과거의 AI: Rule-Based AI</vt:lpstr>
      <vt:lpstr>과거의 AI: Rule-Based AI</vt:lpstr>
      <vt:lpstr>현재의 AI: Data-Based AI</vt:lpstr>
      <vt:lpstr>현재의 AI: Data-Based AI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의 원리</vt:lpstr>
      <vt:lpstr>Machine Learning 과 Data</vt:lpstr>
      <vt:lpstr>Machine Learning 과 Data</vt:lpstr>
      <vt:lpstr>Three Types of Machine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Reinforcement Learning</vt:lpstr>
      <vt:lpstr>Reinforcement Learning</vt:lpstr>
      <vt:lpstr>Reinforcement Learning</vt:lpstr>
      <vt:lpstr>Reinforcement Learning</vt:lpstr>
      <vt:lpstr>Three Types of ML 비교</vt:lpstr>
      <vt:lpstr>Focus on Supervised Learning</vt:lpstr>
      <vt:lpstr>Image Classification</vt:lpstr>
      <vt:lpstr>Image Classification</vt:lpstr>
      <vt:lpstr>Image Classification</vt:lpstr>
      <vt:lpstr>Linear Algebra</vt:lpstr>
      <vt:lpstr>Image Classification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Linear Algebra</vt:lpstr>
      <vt:lpstr>Image Classification</vt:lpstr>
      <vt:lpstr>Popular &amp; Simple Datasets</vt:lpstr>
      <vt:lpstr>Image Classification with ML</vt:lpstr>
      <vt:lpstr>Image Classification with ML</vt:lpstr>
      <vt:lpstr>Image Classification with ML</vt:lpstr>
      <vt:lpstr>Linear Classifier</vt:lpstr>
      <vt:lpstr>Linear Classifier</vt:lpstr>
      <vt:lpstr>Linear Classifier</vt:lpstr>
      <vt:lpstr>Linear Classifier</vt:lpstr>
      <vt:lpstr>Linear Classifier</vt:lpstr>
      <vt:lpstr>Linear Classifier (Simpler)</vt:lpstr>
      <vt:lpstr>Linear Classifier (Simpler)</vt:lpstr>
      <vt:lpstr>Linear Classifier (Simpler)</vt:lpstr>
      <vt:lpstr>Linear Classifier (Simpler)</vt:lpstr>
      <vt:lpstr>Linear Classifier (Simpler)</vt:lpstr>
      <vt:lpstr>Interpreting a Linear Classifier</vt:lpstr>
      <vt:lpstr>Interpreting a Linear Classifier</vt:lpstr>
      <vt:lpstr>Interpreting a Linear Classifier</vt:lpstr>
      <vt:lpstr>Interpreting a Linear Classifier</vt:lpstr>
      <vt:lpstr>Linear Classifier (Simpler)</vt:lpstr>
      <vt:lpstr>Linear Classifier (Simpler)</vt:lpstr>
      <vt:lpstr>Linear Classifier (Simpler)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Loss Function</vt:lpstr>
      <vt:lpstr>How to minimize the loss?</vt:lpstr>
      <vt:lpstr>How to minimize the loss?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Gradient Descent Algorithm</vt:lpstr>
      <vt:lpstr>Tensorflow Installation</vt:lpstr>
      <vt:lpstr>Tensorflow Installation</vt:lpstr>
      <vt:lpstr>Tensorflow Installation</vt:lpstr>
      <vt:lpstr>Tensorflow Basic</vt:lpstr>
      <vt:lpstr>Tensorflow Basic</vt:lpstr>
      <vt:lpstr>Tensorflow Basic</vt:lpstr>
      <vt:lpstr>Tensorflow Basic</vt:lpstr>
      <vt:lpstr>Placeholder</vt:lpstr>
      <vt:lpstr>Placeholder</vt:lpstr>
      <vt:lpstr>Tensorflow Practice</vt:lpstr>
      <vt:lpstr>Tensorflow Practice</vt:lpstr>
      <vt:lpstr>Tensorflow Practice</vt:lpstr>
      <vt:lpstr>Tensorflow Practice</vt:lpstr>
      <vt:lpstr>Tensorflow Practice</vt:lpstr>
      <vt:lpstr>Tensorflow Practice</vt:lpstr>
      <vt:lpstr>Tensorflow Practice</vt:lpstr>
      <vt:lpstr>Deep Learning Library</vt:lpstr>
      <vt:lpstr>Deep Learning Library</vt:lpstr>
      <vt:lpstr>Deep Learning Library</vt:lpstr>
      <vt:lpstr>Deep Learning Library</vt:lpstr>
      <vt:lpstr>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Introduction</dc:title>
  <dc:creator>강재윤</dc:creator>
  <cp:lastModifiedBy>ccswwf</cp:lastModifiedBy>
  <cp:revision>200</cp:revision>
  <dcterms:created xsi:type="dcterms:W3CDTF">2016-09-17T16:15:38Z</dcterms:created>
  <dcterms:modified xsi:type="dcterms:W3CDTF">2017-10-19T02:47:40Z</dcterms:modified>
</cp:coreProperties>
</file>